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1" r:id="rId1"/>
  </p:sldMasterIdLst>
  <p:notesMasterIdLst>
    <p:notesMasterId r:id="rId18"/>
  </p:notesMasterIdLst>
  <p:sldIdLst>
    <p:sldId id="811" r:id="rId2"/>
    <p:sldId id="814" r:id="rId3"/>
    <p:sldId id="815" r:id="rId4"/>
    <p:sldId id="820" r:id="rId5"/>
    <p:sldId id="821" r:id="rId6"/>
    <p:sldId id="822" r:id="rId7"/>
    <p:sldId id="823" r:id="rId8"/>
    <p:sldId id="824" r:id="rId9"/>
    <p:sldId id="825" r:id="rId10"/>
    <p:sldId id="812" r:id="rId11"/>
    <p:sldId id="813" r:id="rId12"/>
    <p:sldId id="816" r:id="rId13"/>
    <p:sldId id="817" r:id="rId14"/>
    <p:sldId id="819" r:id="rId15"/>
    <p:sldId id="818" r:id="rId16"/>
    <p:sldId id="810" r:id="rId17"/>
  </p:sldIdLst>
  <p:sldSz cx="9144000" cy="6858000" type="screen4x3"/>
  <p:notesSz cx="67818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84ACC2"/>
    <a:srgbClr val="6899B4"/>
    <a:srgbClr val="2A9200"/>
    <a:srgbClr val="008000"/>
    <a:srgbClr val="009999"/>
    <a:srgbClr val="B7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9" autoAdjust="0"/>
    <p:restoredTop sz="94737" autoAdjust="0"/>
  </p:normalViewPr>
  <p:slideViewPr>
    <p:cSldViewPr>
      <p:cViewPr varScale="1">
        <p:scale>
          <a:sx n="89" d="100"/>
          <a:sy n="89" d="100"/>
        </p:scale>
        <p:origin x="64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0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510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10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8D13B62-C058-4943-8211-8CC5522C130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5957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  <p:sp>
        <p:nvSpPr>
          <p:cNvPr id="16387" name="Platshållare för bildnummer 3"/>
          <p:cNvSpPr txBox="1">
            <a:spLocks noGrp="1"/>
          </p:cNvSpPr>
          <p:nvPr/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B3A3E049-E687-4136-8B9F-43CF07B207F9}" type="slidenum">
              <a:rPr lang="sv-SE" sz="1200">
                <a:solidFill>
                  <a:prstClr val="black"/>
                </a:solidFill>
              </a:rPr>
              <a:pPr algn="r" eaLnBrk="0" hangingPunct="0"/>
              <a:t>1</a:t>
            </a:fld>
            <a:endParaRPr lang="sv-SE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95500" cy="5410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34100" cy="5410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Rubrik, text och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9144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381000" y="1524000"/>
            <a:ext cx="4114800" cy="40386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ClipArt 3"/>
          <p:cNvSpPr>
            <a:spLocks noGrp="1"/>
          </p:cNvSpPr>
          <p:nvPr>
            <p:ph type="clipArt" sz="half" idx="2"/>
          </p:nvPr>
        </p:nvSpPr>
        <p:spPr>
          <a:xfrm>
            <a:off x="4648200" y="1524000"/>
            <a:ext cx="4114800" cy="4038600"/>
          </a:xfrm>
        </p:spPr>
        <p:txBody>
          <a:bodyPr/>
          <a:lstStyle/>
          <a:p>
            <a:pPr lvl="0"/>
            <a:endParaRPr lang="sv-SE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3810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381000" y="1524000"/>
            <a:ext cx="838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		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 idx="4294967295"/>
            <p:custDataLst>
              <p:tags r:id="rId2"/>
            </p:custDataLst>
          </p:nvPr>
        </p:nvSpPr>
        <p:spPr>
          <a:xfrm>
            <a:off x="457200" y="5334000"/>
            <a:ext cx="8229600" cy="838200"/>
          </a:xfrm>
        </p:spPr>
        <p:txBody>
          <a:bodyPr anchor="b"/>
          <a:lstStyle/>
          <a:p>
            <a:pPr>
              <a:defRPr/>
            </a:pPr>
            <a:endParaRPr lang="sv-S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62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b="15205"/>
          <a:stretch>
            <a:fillRect/>
          </a:stretch>
        </p:blipFill>
        <p:spPr bwMode="auto">
          <a:xfrm>
            <a:off x="677863" y="1484313"/>
            <a:ext cx="7926387" cy="53736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4213" y="1484313"/>
            <a:ext cx="7920037" cy="5373687"/>
          </a:xfrm>
          <a:prstGeom prst="rect">
            <a:avLst/>
          </a:prstGeom>
          <a:solidFill>
            <a:srgbClr val="99CC00">
              <a:alpha val="62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81CA6A"/>
              </a:buClr>
              <a:buSzPct val="75000"/>
              <a:defRPr/>
            </a:pPr>
            <a:r>
              <a:rPr kumimoji="1"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/>
            </a:r>
            <a:br>
              <a:rPr kumimoji="1" lang="en-GB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endParaRPr kumimoji="1" lang="en-GB" sz="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rgbClr val="81CA6A"/>
              </a:buClr>
              <a:buSzPct val="75000"/>
              <a:defRPr/>
            </a:pPr>
            <a:endParaRPr kumimoji="1" lang="sv-SE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rgbClr val="81CA6A"/>
              </a:buClr>
              <a:buSzPct val="75000"/>
              <a:defRPr/>
            </a:pPr>
            <a:r>
              <a:rPr kumimoji="1" lang="sv-SE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Svenskt Perioperativt </a:t>
            </a:r>
            <a:r>
              <a:rPr kumimoji="1" lang="sv-SE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Register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rgbClr val="81CA6A"/>
              </a:buClr>
              <a:buSzPct val="75000"/>
              <a:defRPr/>
            </a:pPr>
            <a:r>
              <a:rPr kumimoji="1" lang="sv-SE" sz="4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Validering</a:t>
            </a:r>
            <a:endParaRPr kumimoji="1" lang="sv-SE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rgbClr val="81CA6A"/>
              </a:buClr>
              <a:buSzPct val="75000"/>
              <a:defRPr/>
            </a:pPr>
            <a:endParaRPr kumimoji="1" lang="sv-SE" sz="1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rgbClr val="81CA6A"/>
              </a:buClr>
              <a:buSzPct val="75000"/>
              <a:defRPr/>
            </a:pPr>
            <a:endParaRPr kumimoji="1" lang="sv-SE" sz="1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rgbClr val="81CA6A"/>
              </a:buClr>
              <a:buSzPct val="75000"/>
              <a:defRPr/>
            </a:pPr>
            <a:endParaRPr kumimoji="1" lang="sv-SE" sz="1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rgbClr val="81CA6A"/>
              </a:buClr>
              <a:buSzPct val="75000"/>
              <a:defRPr/>
            </a:pPr>
            <a:r>
              <a:rPr kumimoji="1" lang="sv-SE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Claes Frostell</a:t>
            </a:r>
            <a:endParaRPr kumimoji="1" lang="sv-SE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342900" indent="-342900" algn="r" eaLnBrk="0" hangingPunct="0">
              <a:spcBef>
                <a:spcPct val="20000"/>
              </a:spcBef>
              <a:buClr>
                <a:srgbClr val="81CA6A"/>
              </a:buClr>
              <a:buSzPct val="75000"/>
              <a:defRPr/>
            </a:pPr>
            <a:r>
              <a:rPr kumimoji="1" lang="sv-SE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2016-03-16</a:t>
            </a:r>
            <a:endParaRPr kumimoji="1" lang="sv-SE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rgbClr val="81CA6A"/>
              </a:buClr>
              <a:buSzPct val="75000"/>
              <a:defRPr/>
            </a:pPr>
            <a:endParaRPr kumimoji="1" lang="sv-SE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81CA6A"/>
              </a:buClr>
              <a:buSzPct val="75000"/>
              <a:buFont typeface="Wingdings" pitchFamily="2" charset="2"/>
              <a:buChar char="l"/>
              <a:defRPr/>
            </a:pPr>
            <a:endParaRPr kumimoji="1" lang="sv-SE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81CA6A"/>
              </a:buClr>
              <a:buSzPct val="75000"/>
              <a:buFont typeface="Wingdings" pitchFamily="2" charset="2"/>
              <a:buChar char="l"/>
              <a:defRPr/>
            </a:pPr>
            <a:endParaRPr kumimoji="1" lang="sv-SE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15364" name="Bildobjekt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113" y="0"/>
            <a:ext cx="2952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12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Beh</a:t>
            </a:r>
            <a:r>
              <a:rPr lang="sv-SE" dirty="0" smtClean="0"/>
              <a:t> nr och tider</a:t>
            </a:r>
            <a:endParaRPr lang="en-US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6618"/>
            <a:ext cx="8383246" cy="482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2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Beh</a:t>
            </a:r>
            <a:r>
              <a:rPr lang="sv-SE" dirty="0" smtClean="0"/>
              <a:t> nr och tider 2</a:t>
            </a:r>
            <a:endParaRPr lang="en-US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123" y="1462333"/>
            <a:ext cx="7506269" cy="529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Opkoder </a:t>
            </a:r>
            <a:endParaRPr lang="en-US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/>
          <a:srcRect b="25370"/>
          <a:stretch/>
        </p:blipFill>
        <p:spPr>
          <a:xfrm>
            <a:off x="107504" y="1556792"/>
            <a:ext cx="8812997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8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Diagnoser o Bi-Opkoder </a:t>
            </a:r>
            <a:endParaRPr lang="en-US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268760"/>
            <a:ext cx="7658755" cy="534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Uppföljninig</a:t>
            </a:r>
            <a:r>
              <a:rPr lang="sv-SE" dirty="0" smtClean="0"/>
              <a:t> av WHO</a:t>
            </a:r>
            <a:endParaRPr lang="en-US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6872"/>
            <a:ext cx="9144000" cy="296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5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41277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6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Hoppa i skorna – </a:t>
            </a:r>
            <a:br>
              <a:rPr lang="sv-SE" dirty="0" smtClean="0"/>
            </a:br>
            <a:r>
              <a:rPr lang="sv-SE" dirty="0" smtClean="0"/>
              <a:t>gå med i SPOR!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2459633" y="616530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SPOR hemsida: www.periop.se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56" y="1523999"/>
            <a:ext cx="6160095" cy="4509189"/>
          </a:xfrm>
        </p:spPr>
      </p:pic>
    </p:spTree>
    <p:extLst>
      <p:ext uri="{BB962C8B-B14F-4D97-AF65-F5344CB8AC3E}">
        <p14:creationId xmlns:p14="http://schemas.microsoft.com/office/powerpoint/2010/main" val="426688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143500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Validering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7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Validering 2</a:t>
            </a:r>
            <a:endParaRPr lang="en-US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8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Beh</a:t>
            </a:r>
            <a:r>
              <a:rPr lang="sv-SE" dirty="0" smtClean="0"/>
              <a:t> nr + tider</a:t>
            </a:r>
            <a:endParaRPr lang="en-US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628800"/>
            <a:ext cx="7438095" cy="4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2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Beh</a:t>
            </a:r>
            <a:r>
              <a:rPr lang="sv-SE" dirty="0" smtClean="0"/>
              <a:t> nr + tider 2</a:t>
            </a:r>
            <a:endParaRPr lang="en-US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6" y="1628800"/>
            <a:ext cx="8968307" cy="375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Op-koder KVÅ</a:t>
            </a:r>
            <a:endParaRPr lang="en-US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0" y="1484784"/>
            <a:ext cx="890818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5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Postop tider </a:t>
            </a:r>
            <a:r>
              <a:rPr lang="sv-SE" dirty="0" err="1" smtClean="0"/>
              <a:t>etc</a:t>
            </a:r>
            <a:endParaRPr lang="en-US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51812"/>
            <a:ext cx="9144000" cy="358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6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Tider på op</a:t>
            </a:r>
            <a:endParaRPr lang="en-US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6" y="1700808"/>
            <a:ext cx="8964488" cy="418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WHO Gävle</a:t>
            </a:r>
            <a:endParaRPr lang="en-US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38" y="1556792"/>
            <a:ext cx="8085927" cy="517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5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h3lPvfxA5NMvktLfWdcP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tCiavVrvUSGtjnUQ7NjF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RUAmm1dtiUeBHsiycxMS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oGGPnKdsFAc9Qsokjg4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ovvUQGpHRyfUhUYmVYSX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NSzPaBNJFwWm0baVw3NL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cM5ZO7TwOOTodrlP6y1MJ"/>
</p:tagLst>
</file>

<file path=ppt/theme/theme1.xml><?xml version="1.0" encoding="utf-8"?>
<a:theme xmlns:a="http://schemas.openxmlformats.org/drawingml/2006/main" name="Gröna äpplen">
  <a:themeElements>
    <a:clrScheme name="Gröna äpplen 1">
      <a:dk1>
        <a:srgbClr val="003300"/>
      </a:dk1>
      <a:lt1>
        <a:srgbClr val="226822"/>
      </a:lt1>
      <a:dk2>
        <a:srgbClr val="FFFFFF"/>
      </a:dk2>
      <a:lt2>
        <a:srgbClr val="220011"/>
      </a:lt2>
      <a:accent1>
        <a:srgbClr val="81CA6A"/>
      </a:accent1>
      <a:accent2>
        <a:srgbClr val="83ABC1"/>
      </a:accent2>
      <a:accent3>
        <a:srgbClr val="ABB9AB"/>
      </a:accent3>
      <a:accent4>
        <a:srgbClr val="002A00"/>
      </a:accent4>
      <a:accent5>
        <a:srgbClr val="C1E1B9"/>
      </a:accent5>
      <a:accent6>
        <a:srgbClr val="769BAF"/>
      </a:accent6>
      <a:hlink>
        <a:srgbClr val="A58779"/>
      </a:hlink>
      <a:folHlink>
        <a:srgbClr val="7E83B6"/>
      </a:folHlink>
    </a:clrScheme>
    <a:fontScheme name="Gröna äppl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öna äpplen 1">
        <a:dk1>
          <a:srgbClr val="003300"/>
        </a:dk1>
        <a:lt1>
          <a:srgbClr val="226822"/>
        </a:lt1>
        <a:dk2>
          <a:srgbClr val="FFFFFF"/>
        </a:dk2>
        <a:lt2>
          <a:srgbClr val="220011"/>
        </a:lt2>
        <a:accent1>
          <a:srgbClr val="81CA6A"/>
        </a:accent1>
        <a:accent2>
          <a:srgbClr val="83ABC1"/>
        </a:accent2>
        <a:accent3>
          <a:srgbClr val="ABB9AB"/>
        </a:accent3>
        <a:accent4>
          <a:srgbClr val="002A00"/>
        </a:accent4>
        <a:accent5>
          <a:srgbClr val="C1E1B9"/>
        </a:accent5>
        <a:accent6>
          <a:srgbClr val="769BAF"/>
        </a:accent6>
        <a:hlink>
          <a:srgbClr val="A58779"/>
        </a:hlink>
        <a:folHlink>
          <a:srgbClr val="7E8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Gröna äpplen</Template>
  <TotalTime>15987</TotalTime>
  <Words>47</Words>
  <Application>Microsoft Office PowerPoint</Application>
  <PresentationFormat>Bildspel på skärmen (4:3)</PresentationFormat>
  <Paragraphs>26</Paragraphs>
  <Slides>16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0" baseType="lpstr">
      <vt:lpstr>Times New Roman</vt:lpstr>
      <vt:lpstr>Verdana</vt:lpstr>
      <vt:lpstr>Wingdings</vt:lpstr>
      <vt:lpstr>Gröna äpplen</vt:lpstr>
      <vt:lpstr>PowerPoint-presentation</vt:lpstr>
      <vt:lpstr>Validering</vt:lpstr>
      <vt:lpstr>Validering 2</vt:lpstr>
      <vt:lpstr>Beh nr + tider</vt:lpstr>
      <vt:lpstr>Beh nr + tider 2</vt:lpstr>
      <vt:lpstr>Op-koder KVÅ</vt:lpstr>
      <vt:lpstr>Postop tider etc</vt:lpstr>
      <vt:lpstr>Tider på op</vt:lpstr>
      <vt:lpstr>WHO Gävle</vt:lpstr>
      <vt:lpstr>Beh nr och tider</vt:lpstr>
      <vt:lpstr>Beh nr och tider 2</vt:lpstr>
      <vt:lpstr>Opkoder </vt:lpstr>
      <vt:lpstr>Diagnoser o Bi-Opkoder </vt:lpstr>
      <vt:lpstr>Uppföljninig av WHO</vt:lpstr>
      <vt:lpstr>PowerPoint-presentation</vt:lpstr>
      <vt:lpstr>Hoppa i skorna –  gå med i SPOR!</vt:lpstr>
    </vt:vector>
  </TitlesOfParts>
  <Company>Landstinget i Uppsala län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Gunilla Broxe</dc:creator>
  <cp:lastModifiedBy>Gunnar Enlund</cp:lastModifiedBy>
  <cp:revision>608</cp:revision>
  <dcterms:created xsi:type="dcterms:W3CDTF">2008-09-10T14:33:54Z</dcterms:created>
  <dcterms:modified xsi:type="dcterms:W3CDTF">2016-03-17T15:15:18Z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TC011408291053</vt:lpwstr>
  </property>
  <property fmtid="{D5CDD505-2E9C-101B-9397-08002B2CF9AE}" pid="3" name="Google.Documents.Tracking">
    <vt:lpwstr>true</vt:lpwstr>
  </property>
  <property fmtid="{D5CDD505-2E9C-101B-9397-08002B2CF9AE}" pid="4" name="Google.Documents.DocumentId">
    <vt:lpwstr>1cJFQv0dclUFiIbaYaQCAmrNyOV_RUZBD5EgVDR2wO58</vt:lpwstr>
  </property>
  <property fmtid="{D5CDD505-2E9C-101B-9397-08002B2CF9AE}" pid="5" name="Google.Documents.RevisionId">
    <vt:lpwstr>14557777909811915871</vt:lpwstr>
  </property>
  <property fmtid="{D5CDD505-2E9C-101B-9397-08002B2CF9AE}" pid="6" name="Google.Documents.PreviousRevisionId">
    <vt:lpwstr>03895191034469715727</vt:lpwstr>
  </property>
  <property fmtid="{D5CDD505-2E9C-101B-9397-08002B2CF9AE}" pid="7" name="Google.Documents.PluginVersion">
    <vt:lpwstr>2.0.2662.553</vt:lpwstr>
  </property>
  <property fmtid="{D5CDD505-2E9C-101B-9397-08002B2CF9AE}" pid="8" name="Google.Documents.MergeIncapabilityFlags">
    <vt:i4>0</vt:i4>
  </property>
</Properties>
</file>