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8" r:id="rId3"/>
    <p:sldId id="267" r:id="rId4"/>
    <p:sldId id="259" r:id="rId5"/>
    <p:sldId id="269" r:id="rId6"/>
    <p:sldId id="266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396A0-E0BD-4BDB-96FA-58CA1198CB7C}" type="datetimeFigureOut">
              <a:rPr lang="sv-SE" smtClean="0"/>
              <a:t>2015-03-31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FB8E7-5ADA-4437-AF5B-68E8A6A36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91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FB8E7-5ADA-4437-AF5B-68E8A6A3625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6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Rubrik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25" name="Underrubrik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1" name="Platshållare fö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7E7CD7-96EE-49B1-932C-A54B9B6B5915}" type="datetime1">
              <a:rPr lang="sv-SE" smtClean="0"/>
              <a:t>2015-03-31</a:t>
            </a:fld>
            <a:endParaRPr lang="sv-SE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3E2D-5E86-4979-9586-87001EE5CF31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BDD4AD0-FFDB-4650-BC7B-FAC68D8F2EE1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BA4580-F308-43E5-BFDD-F20D38C0CC37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F1A9D3-4ED2-486F-8847-FFD537E633E1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C26AE2-CB90-4990-95AA-15AF83730F81}" type="datetime1">
              <a:rPr lang="sv-SE" smtClean="0"/>
              <a:t>2015-03-31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5215B-9928-4918-B6C2-A026A843C1FF}" type="datetime1">
              <a:rPr lang="sv-SE" smtClean="0"/>
              <a:t>2015-03-31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B3263-EB2E-473A-A373-CEADE0CF15FF}" type="datetime1">
              <a:rPr lang="sv-SE" smtClean="0"/>
              <a:t>2015-03-31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524CB4-8C32-438E-B464-985FE2F01739}" type="datetime1">
              <a:rPr lang="sv-SE" smtClean="0"/>
              <a:t>2015-03-31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6E352-1867-49F0-92FE-9FC51948A697}" type="datetime1">
              <a:rPr lang="sv-SE" smtClean="0"/>
              <a:t>2015-03-31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695464-09B3-4DA4-A2EA-36F99C5A867A}" type="datetime1">
              <a:rPr lang="sv-SE" smtClean="0"/>
              <a:t>2015-03-31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rubrik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1" name="Platshållare för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27" name="Platshållare fö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059EC4-90FD-4832-935F-50C45FCB8F0C}" type="datetime1">
              <a:rPr lang="sv-SE" smtClean="0"/>
              <a:t>2015-03-31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sv-SE" smtClean="0"/>
              <a:t>Sara Lyckner</a:t>
            </a:r>
            <a:endParaRPr lang="sv-SE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4AFAA0-16FF-446B-84F6-D9ED23A17D07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 smtClean="0"/>
              <a:t>Patientmedverkan  kvalitetsregister </a:t>
            </a:r>
            <a:endParaRPr lang="sv-SE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5497-2198-4B5F-93A1-F676906C6F69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Sara Lyckner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74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BAKGRUND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B13F9A"/>
              </a:buClr>
            </a:pPr>
            <a:r>
              <a:rPr lang="sv-SE" sz="2000" dirty="0" smtClean="0">
                <a:solidFill>
                  <a:prstClr val="black"/>
                </a:solidFill>
              </a:rPr>
              <a:t>Kvalitetsregister kan skapa förutsättningar för verksamheter i förbättringsarbeten och ge oss kunskap om det vi gör är bra eller dåligt.</a:t>
            </a:r>
            <a:endParaRPr lang="sv-SE" sz="20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sv-SE" sz="20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r>
              <a:rPr lang="sv-SE" sz="2000" dirty="0" smtClean="0">
                <a:solidFill>
                  <a:prstClr val="black"/>
                </a:solidFill>
              </a:rPr>
              <a:t>Syfte att ge en likvärdig och evidensbaserad vård. Viktigt att se evidens ur ett vidare perspektiv och inkludera patienters syn på rätt vård. </a:t>
            </a:r>
            <a:endParaRPr lang="sv-SE" sz="20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sv-SE" sz="20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r>
              <a:rPr lang="sv-SE" sz="2000" dirty="0">
                <a:solidFill>
                  <a:prstClr val="black"/>
                </a:solidFill>
              </a:rPr>
              <a:t>Med en ökad patientmedverkan kan register ges kunskap om </a:t>
            </a:r>
            <a:r>
              <a:rPr lang="sv-SE" sz="2000" dirty="0" smtClean="0">
                <a:solidFill>
                  <a:prstClr val="black"/>
                </a:solidFill>
              </a:rPr>
              <a:t>vad som är betydelsefullt ur ett patientperspektiv och leda </a:t>
            </a:r>
            <a:r>
              <a:rPr lang="sv-SE" sz="2000" dirty="0">
                <a:solidFill>
                  <a:prstClr val="black"/>
                </a:solidFill>
              </a:rPr>
              <a:t>till att registerdata i större omfattning utgör </a:t>
            </a:r>
            <a:r>
              <a:rPr lang="sv-SE" sz="2000" dirty="0" smtClean="0">
                <a:solidFill>
                  <a:prstClr val="black"/>
                </a:solidFill>
              </a:rPr>
              <a:t>ett mer evident förbättringsunderlag.</a:t>
            </a: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2AE6-DBE6-44A3-9002-D01C8D2FDBC4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Sara Lyckner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3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1800" dirty="0" smtClean="0"/>
          </a:p>
          <a:p>
            <a:endParaRPr lang="sv-SE" sz="1800" dirty="0"/>
          </a:p>
          <a:p>
            <a:r>
              <a:rPr lang="sv-SE" sz="2400" dirty="0" smtClean="0"/>
              <a:t>Att etablera en patientmedverkan i SPOR för att skapa förutsättningar så att registret kan användas som ett stöd för patienter i den perioperativa vårdprocessen och användas som ett evident verktyg i kunskaps-och förbättringsarbeten.</a:t>
            </a:r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FB00-BD4A-43CA-BEF2-8127A6F1E4CA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Sara Lyckner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8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b="1" dirty="0" smtClean="0"/>
              <a:t>Mål</a:t>
            </a:r>
            <a:br>
              <a:rPr lang="sv-SE" b="1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b="1" dirty="0" smtClean="0"/>
              <a:t>Effektmål</a:t>
            </a:r>
          </a:p>
          <a:p>
            <a:pPr marL="0" indent="0">
              <a:buNone/>
            </a:pPr>
            <a:r>
              <a:rPr lang="sv-SE" sz="2000" dirty="0" smtClean="0"/>
              <a:t>Att SPOR har en etablerad patientmedverkan och bidrar till en förbättrad perioperativ vårdprocess.</a:t>
            </a:r>
          </a:p>
          <a:p>
            <a:pPr marL="0" indent="0">
              <a:buNone/>
            </a:pPr>
            <a:r>
              <a:rPr lang="sv-SE" sz="2000" b="1" dirty="0" smtClean="0"/>
              <a:t>Projektmål</a:t>
            </a:r>
            <a:endParaRPr lang="sv-SE" sz="2000" b="1" dirty="0"/>
          </a:p>
          <a:p>
            <a:pPr marL="0" indent="0">
              <a:buNone/>
            </a:pPr>
            <a:r>
              <a:rPr lang="sv-SE" sz="2000" dirty="0"/>
              <a:t>Att ta reda på patienters erfarenheter/kunskap/uppfattning av den perioperativa vårdprocessen samt deras uppfattning om hur Svenskt Perioperativt register (SPOR) kan medverka till en förbättrad vård. </a:t>
            </a: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Att </a:t>
            </a:r>
            <a:r>
              <a:rPr lang="sv-SE" sz="2000" dirty="0"/>
              <a:t>ta reda på hur resultatdata från registret rapporteras och kommuniceras för att medverka till att göra data tillgängliga för patienterna. </a:t>
            </a: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Att </a:t>
            </a:r>
            <a:r>
              <a:rPr lang="sv-SE" sz="2000" dirty="0"/>
              <a:t>utveckla </a:t>
            </a:r>
            <a:r>
              <a:rPr lang="sv-SE" sz="2000" dirty="0" smtClean="0"/>
              <a:t>PROM (Patient </a:t>
            </a:r>
            <a:r>
              <a:rPr lang="sv-SE" sz="2000" dirty="0"/>
              <a:t>Related Outcome </a:t>
            </a:r>
            <a:r>
              <a:rPr lang="sv-SE" sz="2000" dirty="0" smtClean="0"/>
              <a:t>Measures) tillsammans </a:t>
            </a:r>
            <a:r>
              <a:rPr lang="sv-SE" sz="2000" dirty="0"/>
              <a:t>med </a:t>
            </a:r>
            <a:r>
              <a:rPr lang="sv-SE" sz="2000" dirty="0" smtClean="0"/>
              <a:t>patientrepresentanterna.</a:t>
            </a:r>
            <a:endParaRPr lang="sv-SE" sz="2000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52D0-6538-478B-A9E4-1A6082004434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Sara Lyckner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87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PROM</a:t>
            </a:r>
            <a:r>
              <a:rPr lang="sv-SE" sz="4000" dirty="0"/>
              <a:t> </a:t>
            </a:r>
            <a:r>
              <a:rPr lang="sv-SE" sz="4000" dirty="0" smtClean="0"/>
              <a:t>(Patient </a:t>
            </a:r>
            <a:r>
              <a:rPr lang="sv-SE" sz="4000" dirty="0"/>
              <a:t>Related Outcome </a:t>
            </a:r>
            <a:r>
              <a:rPr lang="sv-SE" sz="4000" dirty="0" smtClean="0"/>
              <a:t>Measures)</a:t>
            </a:r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Hur mår patienten hemma efter operation?</a:t>
            </a:r>
          </a:p>
          <a:p>
            <a:r>
              <a:rPr lang="sv-SE" dirty="0" smtClean="0"/>
              <a:t>Hur samlar vi in data?</a:t>
            </a:r>
          </a:p>
          <a:p>
            <a:r>
              <a:rPr lang="sv-SE" dirty="0" smtClean="0"/>
              <a:t>APP, frågor</a:t>
            </a:r>
          </a:p>
          <a:p>
            <a:r>
              <a:rPr lang="sv-SE" dirty="0" smtClean="0"/>
              <a:t>Hur motiveras patienten att ladda ner en APP? </a:t>
            </a:r>
          </a:p>
          <a:p>
            <a:r>
              <a:rPr lang="sv-SE" dirty="0" smtClean="0"/>
              <a:t>Resultatdata rapporter</a:t>
            </a:r>
          </a:p>
          <a:p>
            <a:r>
              <a:rPr lang="sv-SE" dirty="0" smtClean="0"/>
              <a:t>Mina vårdkontakter</a:t>
            </a:r>
          </a:p>
          <a:p>
            <a:r>
              <a:rPr lang="sv-SE" dirty="0" smtClean="0"/>
              <a:t>Juridiska aspekter att ta hänsyn till</a:t>
            </a:r>
          </a:p>
          <a:p>
            <a:r>
              <a:rPr lang="sv-SE" dirty="0" smtClean="0"/>
              <a:t>Möte i april</a:t>
            </a:r>
          </a:p>
          <a:p>
            <a:r>
              <a:rPr lang="sv-SE" dirty="0" smtClean="0"/>
              <a:t>Pilotstudie</a:t>
            </a:r>
          </a:p>
          <a:p>
            <a:r>
              <a:rPr lang="sv-SE" dirty="0" smtClean="0"/>
              <a:t>Patientmedverkan 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9DD8-E757-4DC9-AA74-F463BF12413E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Sara Lyckner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9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sz="4000" dirty="0">
                <a:solidFill>
                  <a:prstClr val="black"/>
                </a:solidFill>
              </a:rPr>
              <a:t/>
            </a:r>
            <a:br>
              <a:rPr lang="sv-SE" sz="4000" dirty="0">
                <a:solidFill>
                  <a:prstClr val="black"/>
                </a:solidFill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32000" dirty="0" smtClean="0"/>
              <a:t>www.periop.se</a:t>
            </a:r>
            <a:endParaRPr lang="sv-SE" sz="320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 smtClean="0"/>
          </a:p>
          <a:p>
            <a:pPr marL="0" indent="0">
              <a:buNone/>
            </a:pPr>
            <a:r>
              <a:rPr lang="sv-SE" sz="32000" dirty="0" smtClean="0"/>
              <a:t>       SPOR</a:t>
            </a:r>
          </a:p>
          <a:p>
            <a:pPr marL="0" indent="0">
              <a:buNone/>
            </a:pPr>
            <a:r>
              <a:rPr lang="sv-SE" sz="32000" dirty="0"/>
              <a:t> </a:t>
            </a:r>
            <a:r>
              <a:rPr lang="sv-SE" sz="32000" dirty="0" smtClean="0"/>
              <a:t>        </a:t>
            </a:r>
            <a:r>
              <a:rPr lang="sv-SE" sz="32000" dirty="0" smtClean="0">
                <a:sym typeface="Wingdings" panose="05000000000000000000" pitchFamily="2" charset="2"/>
              </a:rPr>
              <a:t></a:t>
            </a:r>
            <a:r>
              <a:rPr lang="sv-SE" sz="32000" dirty="0" smtClean="0"/>
              <a:t> </a:t>
            </a:r>
          </a:p>
          <a:p>
            <a:endParaRPr lang="sv-SE" sz="18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 smtClean="0"/>
          </a:p>
          <a:p>
            <a:pPr marL="0" lvl="0" indent="0">
              <a:buClr>
                <a:srgbClr val="B13F9A"/>
              </a:buClr>
              <a:buNone/>
            </a:pPr>
            <a:endParaRPr lang="sv-SE" sz="18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B13F9A"/>
              </a:buClr>
              <a:buNone/>
            </a:pPr>
            <a:endParaRPr lang="sv-SE" sz="1800" dirty="0">
              <a:solidFill>
                <a:prstClr val="black"/>
              </a:solidFill>
            </a:endParaRPr>
          </a:p>
          <a:p>
            <a:pPr marL="0" lvl="0" indent="0">
              <a:buClr>
                <a:srgbClr val="B13F9A"/>
              </a:buClr>
              <a:buNone/>
            </a:pPr>
            <a:endParaRPr lang="sv-SE" sz="18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B13F9A"/>
              </a:buClr>
              <a:buNone/>
            </a:pPr>
            <a:endParaRPr lang="sv-SE" sz="18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B13F9A"/>
              </a:buClr>
              <a:buNone/>
            </a:pPr>
            <a:endParaRPr lang="sv-SE" sz="1800" dirty="0">
              <a:solidFill>
                <a:prstClr val="black"/>
              </a:solidFill>
            </a:endParaRPr>
          </a:p>
          <a:p>
            <a:pPr marL="0" lvl="0" indent="0">
              <a:buClr>
                <a:srgbClr val="B13F9A"/>
              </a:buClr>
              <a:buNone/>
            </a:pPr>
            <a:endParaRPr lang="sv-SE" sz="5400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sv-SE" sz="18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sv-SE" sz="1800" dirty="0">
              <a:solidFill>
                <a:prstClr val="black"/>
              </a:solidFill>
            </a:endParaRPr>
          </a:p>
          <a:p>
            <a:pPr marL="0" lvl="0" indent="0">
              <a:buClr>
                <a:srgbClr val="B13F9A"/>
              </a:buClr>
              <a:buNone/>
            </a:pPr>
            <a:r>
              <a:rPr lang="sv-SE" sz="1800" dirty="0">
                <a:solidFill>
                  <a:prstClr val="black"/>
                </a:solidFill>
              </a:rPr>
              <a:t> 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4DF9-86C0-4495-AC6B-4E9E8A07E5F0}" type="datetime1">
              <a:rPr lang="sv-SE" smtClean="0"/>
              <a:t>2015-03-31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Sara Lyckner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0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rodigt">
  <a:themeElements>
    <a:clrScheme name="Frodig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rodig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dig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694</TotalTime>
  <Words>265</Words>
  <Application>Microsoft Office PowerPoint</Application>
  <PresentationFormat>Bildspel på skärmen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Frodigt</vt:lpstr>
      <vt:lpstr>Patientmedverkan  kvalitetsregister </vt:lpstr>
      <vt:lpstr>BAKGRUND</vt:lpstr>
      <vt:lpstr>Syfte</vt:lpstr>
      <vt:lpstr>Mål </vt:lpstr>
      <vt:lpstr>PROM (Patient Related Outcome Measures)  </vt:lpstr>
      <vt:lpstr> </vt:lpstr>
    </vt:vector>
  </TitlesOfParts>
  <Company>Landstinget Sörmland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Patientmedverkan i kvalitetsregister</dc:title>
  <dc:creator>Lyckner, Sara</dc:creator>
  <cp:lastModifiedBy>Lyckner, Sara</cp:lastModifiedBy>
  <cp:revision>50</cp:revision>
  <dcterms:created xsi:type="dcterms:W3CDTF">2015-03-13T19:34:09Z</dcterms:created>
  <dcterms:modified xsi:type="dcterms:W3CDTF">2015-03-31T09:30:42Z</dcterms:modified>
</cp:coreProperties>
</file>