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7" r:id="rId5"/>
    <p:sldId id="259" r:id="rId6"/>
    <p:sldId id="260" r:id="rId7"/>
    <p:sldId id="264" r:id="rId8"/>
    <p:sldId id="261" r:id="rId9"/>
    <p:sldId id="262" r:id="rId10"/>
    <p:sldId id="265" r:id="rId11"/>
  </p:sldIdLst>
  <p:sldSz cx="9144000" cy="6858000" type="screen4x3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6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732C-9B96-4DE8-9787-CB97A935CC48}" type="datetimeFigureOut">
              <a:rPr lang="sv-SE" smtClean="0"/>
              <a:t>2015-03-20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39C4D-F2D5-42E7-A23A-19E85D142F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13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732C-9B96-4DE8-9787-CB97A935CC48}" type="datetimeFigureOut">
              <a:rPr lang="sv-SE" smtClean="0"/>
              <a:t>2015-03-20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39C4D-F2D5-42E7-A23A-19E85D142F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116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732C-9B96-4DE8-9787-CB97A935CC48}" type="datetimeFigureOut">
              <a:rPr lang="sv-SE" smtClean="0"/>
              <a:t>2015-03-20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39C4D-F2D5-42E7-A23A-19E85D142F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860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732C-9B96-4DE8-9787-CB97A935CC48}" type="datetimeFigureOut">
              <a:rPr lang="sv-SE" smtClean="0"/>
              <a:t>2015-03-20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39C4D-F2D5-42E7-A23A-19E85D142F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507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732C-9B96-4DE8-9787-CB97A935CC48}" type="datetimeFigureOut">
              <a:rPr lang="sv-SE" smtClean="0"/>
              <a:t>2015-03-20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39C4D-F2D5-42E7-A23A-19E85D142F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064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732C-9B96-4DE8-9787-CB97A935CC48}" type="datetimeFigureOut">
              <a:rPr lang="sv-SE" smtClean="0"/>
              <a:t>2015-03-20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39C4D-F2D5-42E7-A23A-19E85D142F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894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732C-9B96-4DE8-9787-CB97A935CC48}" type="datetimeFigureOut">
              <a:rPr lang="sv-SE" smtClean="0"/>
              <a:t>2015-03-20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39C4D-F2D5-42E7-A23A-19E85D142F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5331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732C-9B96-4DE8-9787-CB97A935CC48}" type="datetimeFigureOut">
              <a:rPr lang="sv-SE" smtClean="0"/>
              <a:t>2015-03-20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39C4D-F2D5-42E7-A23A-19E85D142F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30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732C-9B96-4DE8-9787-CB97A935CC48}" type="datetimeFigureOut">
              <a:rPr lang="sv-SE" smtClean="0"/>
              <a:t>2015-03-20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39C4D-F2D5-42E7-A23A-19E85D142F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732C-9B96-4DE8-9787-CB97A935CC48}" type="datetimeFigureOut">
              <a:rPr lang="sv-SE" smtClean="0"/>
              <a:t>2015-03-20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39C4D-F2D5-42E7-A23A-19E85D142F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65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732C-9B96-4DE8-9787-CB97A935CC48}" type="datetimeFigureOut">
              <a:rPr lang="sv-SE" smtClean="0"/>
              <a:t>2015-03-20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39C4D-F2D5-42E7-A23A-19E85D142F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330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0732C-9B96-4DE8-9787-CB97A935CC48}" type="datetimeFigureOut">
              <a:rPr lang="sv-SE" smtClean="0"/>
              <a:t>2015-03-20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39C4D-F2D5-42E7-A23A-19E85D142F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12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>
            <a:normAutofit/>
          </a:bodyPr>
          <a:lstStyle/>
          <a:p>
            <a:r>
              <a:rPr lang="sv-SE" sz="6000" b="1" dirty="0" smtClean="0"/>
              <a:t>DATA-KVALITET</a:t>
            </a:r>
            <a:endParaRPr lang="sv-SE" sz="6000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1752600"/>
          </a:xfrm>
        </p:spPr>
        <p:txBody>
          <a:bodyPr>
            <a:noAutofit/>
          </a:bodyPr>
          <a:lstStyle/>
          <a:p>
            <a:r>
              <a:rPr lang="sv-SE" sz="4000" dirty="0" smtClean="0"/>
              <a:t>Hur stämmer data mellan operations- och journalsystemen?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126135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Utveckling av programmen så de ”pratar” med varandra.</a:t>
            </a:r>
          </a:p>
          <a:p>
            <a:r>
              <a:rPr lang="sv-SE" dirty="0" smtClean="0"/>
              <a:t>Följsamhet till 3:e delen av WHO:s checklista.</a:t>
            </a:r>
          </a:p>
          <a:p>
            <a:r>
              <a:rPr lang="sv-SE" dirty="0" smtClean="0"/>
              <a:t>Sekreteraren som skriver </a:t>
            </a:r>
            <a:r>
              <a:rPr lang="sv-SE" dirty="0" err="1" smtClean="0"/>
              <a:t>op.berättelsen</a:t>
            </a:r>
            <a:r>
              <a:rPr lang="sv-SE" dirty="0" smtClean="0"/>
              <a:t> jämför och rättar olikheter.</a:t>
            </a:r>
          </a:p>
        </p:txBody>
      </p:sp>
    </p:spTree>
    <p:extLst>
      <p:ext uri="{BB962C8B-B14F-4D97-AF65-F5344CB8AC3E}">
        <p14:creationId xmlns:p14="http://schemas.microsoft.com/office/powerpoint/2010/main" val="414199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Bakgrund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Under senare tid fått indikationer på att statistik inte stämmer mellan operations- och journalsystemet.</a:t>
            </a:r>
          </a:p>
          <a:p>
            <a:r>
              <a:rPr lang="sv-SE" dirty="0" smtClean="0"/>
              <a:t>Journalsystemet skickar bl.a. till nationella jämförelser och olika kvalitetsregister.</a:t>
            </a:r>
          </a:p>
          <a:p>
            <a:r>
              <a:rPr lang="sv-SE" dirty="0" smtClean="0"/>
              <a:t>Operationssystemet skickar till SPOR, olika kvalitetsregister och ger statistik för olika beslutsunderlag inom regionen.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532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Kontroll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1 vecka </a:t>
            </a:r>
          </a:p>
          <a:p>
            <a:r>
              <a:rPr lang="sv-SE" dirty="0" smtClean="0"/>
              <a:t>Alla ingrepp på Hallands Sjukhus                        3 operationsavdelningar</a:t>
            </a:r>
          </a:p>
          <a:p>
            <a:r>
              <a:rPr lang="sv-SE" dirty="0" smtClean="0"/>
              <a:t>Totalt 374 patienter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932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000" u="sng" dirty="0" smtClean="0"/>
              <a:t/>
            </a:r>
            <a:br>
              <a:rPr lang="sv-SE" sz="4000" u="sng" dirty="0" smtClean="0"/>
            </a:br>
            <a:r>
              <a:rPr lang="sv-SE" sz="4000" u="sng" dirty="0"/>
              <a:t/>
            </a:r>
            <a:br>
              <a:rPr lang="sv-SE" sz="4000" u="sng" dirty="0"/>
            </a:br>
            <a:r>
              <a:rPr lang="sv-SE" sz="4000" dirty="0" smtClean="0"/>
              <a:t>Jämförelse mellan VAS och </a:t>
            </a:r>
            <a:r>
              <a:rPr lang="sv-SE" sz="4000" dirty="0" err="1" smtClean="0"/>
              <a:t>Provisio</a:t>
            </a:r>
            <a:endParaRPr lang="sv-SE" sz="40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b="1" dirty="0" smtClean="0"/>
          </a:p>
          <a:p>
            <a:endParaRPr lang="sv-SE" b="1" dirty="0" smtClean="0"/>
          </a:p>
          <a:p>
            <a:r>
              <a:rPr lang="sv-SE" dirty="0" smtClean="0"/>
              <a:t>Hur stämmer operationskoderna?</a:t>
            </a:r>
          </a:p>
          <a:p>
            <a:r>
              <a:rPr lang="sv-SE" dirty="0" smtClean="0"/>
              <a:t>Är huvudkoden rätt?</a:t>
            </a:r>
          </a:p>
          <a:p>
            <a:r>
              <a:rPr lang="sv-SE" dirty="0" smtClean="0"/>
              <a:t>Stämmer operatörerna?</a:t>
            </a:r>
          </a:p>
          <a:p>
            <a:r>
              <a:rPr lang="sv-SE" dirty="0" smtClean="0"/>
              <a:t>Är huvudoperatören rätt?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347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Resultat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Fel operatörer		</a:t>
            </a:r>
            <a:r>
              <a:rPr lang="sv-SE" b="1" dirty="0" smtClean="0"/>
              <a:t>20%</a:t>
            </a:r>
            <a:r>
              <a:rPr lang="sv-SE" dirty="0" smtClean="0"/>
              <a:t>	(12-26%)</a:t>
            </a:r>
          </a:p>
          <a:p>
            <a:r>
              <a:rPr lang="sv-SE" dirty="0" smtClean="0"/>
              <a:t>Fel koder		</a:t>
            </a:r>
            <a:r>
              <a:rPr lang="sv-SE" b="1" dirty="0" smtClean="0"/>
              <a:t>28%</a:t>
            </a:r>
            <a:r>
              <a:rPr lang="sv-SE" dirty="0" smtClean="0"/>
              <a:t>	(23-31%)</a:t>
            </a:r>
          </a:p>
          <a:p>
            <a:r>
              <a:rPr lang="sv-SE" dirty="0" smtClean="0"/>
              <a:t>Något fel		</a:t>
            </a:r>
            <a:r>
              <a:rPr lang="sv-SE" b="1" dirty="0" smtClean="0"/>
              <a:t>44%</a:t>
            </a:r>
            <a:r>
              <a:rPr lang="sv-SE" dirty="0" smtClean="0"/>
              <a:t>	(38-46%)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09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229600" cy="1143000"/>
          </a:xfrm>
        </p:spPr>
        <p:txBody>
          <a:bodyPr>
            <a:normAutofit/>
          </a:bodyPr>
          <a:lstStyle/>
          <a:p>
            <a:r>
              <a:rPr lang="sv-SE" sz="6000" dirty="0" smtClean="0"/>
              <a:t>Felkällor?</a:t>
            </a:r>
            <a:endParaRPr lang="sv-SE" sz="6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96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v-SE" dirty="0" smtClean="0"/>
              <a:t>Programmen </a:t>
            </a:r>
            <a:r>
              <a:rPr lang="sv-SE" dirty="0"/>
              <a:t>”pratar” inte med varandra</a:t>
            </a:r>
            <a:r>
              <a:rPr lang="sv-SE" dirty="0" smtClean="0"/>
              <a:t>.</a:t>
            </a:r>
          </a:p>
          <a:p>
            <a:pPr lvl="0"/>
            <a:r>
              <a:rPr lang="sv-SE" dirty="0" smtClean="0"/>
              <a:t>Ingen </a:t>
            </a:r>
            <a:r>
              <a:rPr lang="sv-SE" dirty="0" err="1"/>
              <a:t>avstämmning</a:t>
            </a:r>
            <a:r>
              <a:rPr lang="sv-SE" dirty="0"/>
              <a:t> mellan operatör och personal vid </a:t>
            </a:r>
            <a:r>
              <a:rPr lang="sv-SE" dirty="0" err="1"/>
              <a:t>op.slut</a:t>
            </a:r>
            <a:r>
              <a:rPr lang="sv-SE" dirty="0"/>
              <a:t>, vilket ska ske </a:t>
            </a:r>
            <a:r>
              <a:rPr lang="sv-SE" dirty="0" err="1"/>
              <a:t>enl</a:t>
            </a:r>
            <a:r>
              <a:rPr lang="sv-SE" dirty="0"/>
              <a:t> WHO:s checklista. </a:t>
            </a:r>
            <a:r>
              <a:rPr lang="sv-SE" dirty="0" smtClean="0"/>
              <a:t>Risk att planerat ingrepp inte ändras om det skett en ändring.</a:t>
            </a:r>
          </a:p>
          <a:p>
            <a:pPr lvl="0"/>
            <a:r>
              <a:rPr lang="sv-SE" dirty="0" smtClean="0"/>
              <a:t>Statistik på användning av checklistan visar på ca 98% följsamhet. </a:t>
            </a:r>
          </a:p>
          <a:p>
            <a:pPr lvl="0"/>
            <a:r>
              <a:rPr lang="sv-SE" dirty="0" smtClean="0"/>
              <a:t>Fylls det i ”Ja” trots att man inte följt checklistan?</a:t>
            </a:r>
          </a:p>
          <a:p>
            <a:pPr marL="0" indent="0">
              <a:buNone/>
            </a:pPr>
            <a:r>
              <a:rPr lang="sv-SE" dirty="0" smtClean="0"/>
              <a:t>  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7833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Om </a:t>
            </a:r>
            <a:r>
              <a:rPr lang="sv-SE" dirty="0" err="1" smtClean="0"/>
              <a:t>opkod</a:t>
            </a:r>
            <a:r>
              <a:rPr lang="sv-SE" dirty="0" smtClean="0"/>
              <a:t> och/eller operatör </a:t>
            </a:r>
            <a:r>
              <a:rPr lang="sv-SE" dirty="0"/>
              <a:t>ändras vid dikteringstillfället så meddelar man inte detta till </a:t>
            </a:r>
            <a:r>
              <a:rPr lang="sv-SE" dirty="0" err="1"/>
              <a:t>op.salen</a:t>
            </a:r>
            <a:r>
              <a:rPr lang="sv-SE" dirty="0"/>
              <a:t>.</a:t>
            </a:r>
          </a:p>
          <a:p>
            <a:pPr lvl="0"/>
            <a:r>
              <a:rPr lang="sv-SE" dirty="0"/>
              <a:t>Om </a:t>
            </a:r>
            <a:r>
              <a:rPr lang="sv-SE" dirty="0" smtClean="0"/>
              <a:t>man ändrar koder och/eller operatör </a:t>
            </a:r>
            <a:r>
              <a:rPr lang="sv-SE" dirty="0"/>
              <a:t>vid senare tillfälle </a:t>
            </a:r>
            <a:r>
              <a:rPr lang="sv-SE" dirty="0" smtClean="0"/>
              <a:t>(t.ex. epikrisdiktat) </a:t>
            </a:r>
            <a:r>
              <a:rPr lang="sv-SE" dirty="0"/>
              <a:t>så ändras inte detta i o</a:t>
            </a:r>
            <a:r>
              <a:rPr lang="sv-SE" dirty="0" smtClean="0"/>
              <a:t>perationssystemet.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12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/>
          </a:bodyPr>
          <a:lstStyle/>
          <a:p>
            <a:r>
              <a:rPr lang="sv-SE" sz="6000" dirty="0" smtClean="0"/>
              <a:t>Vad kan man göra?</a:t>
            </a:r>
            <a:endParaRPr lang="sv-SE" sz="6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58596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216</Words>
  <Application>Microsoft Office PowerPoint</Application>
  <PresentationFormat>Bildspel på skärmen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Office-tema</vt:lpstr>
      <vt:lpstr>DATA-KVALITET</vt:lpstr>
      <vt:lpstr>Bakgrund</vt:lpstr>
      <vt:lpstr>Kontroll</vt:lpstr>
      <vt:lpstr>  Jämförelse mellan VAS och Provisio</vt:lpstr>
      <vt:lpstr>Resultat</vt:lpstr>
      <vt:lpstr>Felkällor?</vt:lpstr>
      <vt:lpstr>PowerPoint-presentation</vt:lpstr>
      <vt:lpstr>PowerPoint-presentation</vt:lpstr>
      <vt:lpstr>Vad kan man göra?</vt:lpstr>
      <vt:lpstr>PowerPoint-presentation</vt:lpstr>
    </vt:vector>
  </TitlesOfParts>
  <Company>Landstinget Halland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DATA-KVALITET</dc:title>
  <dc:creator>Zettergren Jan HS ANE</dc:creator>
  <cp:lastModifiedBy>Gunnar Enlund</cp:lastModifiedBy>
  <cp:revision>18</cp:revision>
  <cp:lastPrinted>2015-02-26T15:37:03Z</cp:lastPrinted>
  <dcterms:created xsi:type="dcterms:W3CDTF">2015-02-23T12:54:47Z</dcterms:created>
  <dcterms:modified xsi:type="dcterms:W3CDTF">2015-03-20T09:37:25Z</dcterms:modified>
</cp:coreProperties>
</file>