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76" r:id="rId3"/>
    <p:sldId id="274" r:id="rId4"/>
    <p:sldId id="275" r:id="rId5"/>
    <p:sldId id="277" r:id="rId6"/>
    <p:sldId id="278" r:id="rId7"/>
    <p:sldId id="279" r:id="rId8"/>
    <p:sldId id="283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40" autoAdjust="0"/>
  </p:normalViewPr>
  <p:slideViewPr>
    <p:cSldViewPr>
      <p:cViewPr varScale="1">
        <p:scale>
          <a:sx n="96" d="100"/>
          <a:sy n="96" d="100"/>
        </p:scale>
        <p:origin x="106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266A1-DF1D-4648-A042-E1866576C719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06EE9-92E3-4A5F-B242-121D1845BB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871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3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079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743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35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212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937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98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855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88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24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59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7724-E0C4-4BAD-B2EF-C3A10585403E}" type="datetimeFigureOut">
              <a:rPr lang="sv-SE" smtClean="0"/>
              <a:t>2015-11-16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5D6E-D372-4A08-B544-13F1842E54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6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SPOR 3.0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Nya variabler</a:t>
            </a: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Gunnar Enlund</a:t>
            </a:r>
          </a:p>
          <a:p>
            <a:r>
              <a:rPr lang="sv-SE" dirty="0" smtClean="0"/>
              <a:t>Överläkare</a:t>
            </a:r>
          </a:p>
          <a:p>
            <a:r>
              <a:rPr lang="sv-SE" dirty="0" smtClean="0"/>
              <a:t>Akademiska sjukhuset, Uppsala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579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Blödning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Danderyd har </a:t>
            </a:r>
            <a:r>
              <a:rPr lang="sv-SE" dirty="0" err="1" smtClean="0"/>
              <a:t>skrivt</a:t>
            </a:r>
            <a:r>
              <a:rPr lang="sv-SE" dirty="0" smtClean="0"/>
              <a:t> </a:t>
            </a:r>
            <a:r>
              <a:rPr lang="sv-SE" dirty="0" err="1" smtClean="0"/>
              <a:t>tilloss</a:t>
            </a:r>
            <a:endParaRPr lang="sv-SE" dirty="0" smtClean="0"/>
          </a:p>
          <a:p>
            <a:r>
              <a:rPr lang="sv-SE" dirty="0" smtClean="0"/>
              <a:t>Det räcker inte med ml blod som parameter</a:t>
            </a:r>
          </a:p>
          <a:p>
            <a:r>
              <a:rPr lang="sv-SE" b="1" dirty="0" smtClean="0"/>
              <a:t>Blödning</a:t>
            </a:r>
            <a:r>
              <a:rPr lang="sv-SE" dirty="0" smtClean="0"/>
              <a:t> bör </a:t>
            </a:r>
            <a:r>
              <a:rPr lang="sv-SE" dirty="0" smtClean="0"/>
              <a:t>anges – vad betyder det?</a:t>
            </a:r>
            <a:endParaRPr lang="sv-SE" dirty="0" smtClean="0"/>
          </a:p>
          <a:p>
            <a:r>
              <a:rPr lang="sv-SE" dirty="0" smtClean="0"/>
              <a:t>Okontrollerad blödning som ger</a:t>
            </a:r>
            <a:br>
              <a:rPr lang="sv-SE" dirty="0" smtClean="0"/>
            </a:br>
            <a:r>
              <a:rPr lang="sv-SE" dirty="0" err="1" smtClean="0"/>
              <a:t>cirkulatorisk</a:t>
            </a:r>
            <a:r>
              <a:rPr lang="sv-SE" dirty="0" smtClean="0"/>
              <a:t> </a:t>
            </a:r>
            <a:r>
              <a:rPr lang="sv-SE" dirty="0" smtClean="0"/>
              <a:t>påverkan?</a:t>
            </a:r>
            <a:endParaRPr lang="sv-SE" dirty="0" smtClean="0"/>
          </a:p>
          <a:p>
            <a:r>
              <a:rPr lang="sv-SE" dirty="0" smtClean="0"/>
              <a:t>Räcker </a:t>
            </a:r>
            <a:r>
              <a:rPr lang="sv-SE" dirty="0" err="1" smtClean="0"/>
              <a:t>Surgical</a:t>
            </a:r>
            <a:r>
              <a:rPr lang="sv-SE" dirty="0" smtClean="0"/>
              <a:t> </a:t>
            </a:r>
            <a:r>
              <a:rPr lang="sv-SE" dirty="0" err="1" smtClean="0"/>
              <a:t>Apgar</a:t>
            </a:r>
            <a:r>
              <a:rPr lang="sv-SE" dirty="0" smtClean="0"/>
              <a:t> tillsammans med blödning i ml?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790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Utdatagruppen i SPOR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Har möte </a:t>
            </a:r>
            <a:r>
              <a:rPr lang="sv-SE" sz="4000" b="1" dirty="0" smtClean="0"/>
              <a:t>7/12 2015 </a:t>
            </a:r>
            <a:r>
              <a:rPr lang="sv-SE" dirty="0" smtClean="0"/>
              <a:t>på UCR i Uppsala</a:t>
            </a:r>
          </a:p>
          <a:p>
            <a:r>
              <a:rPr lang="sv-SE" dirty="0" smtClean="0"/>
              <a:t>Då kommer vi att slutligen ta fram ett förslag till </a:t>
            </a:r>
            <a:r>
              <a:rPr lang="sv-SE" sz="4000" b="1" dirty="0" smtClean="0"/>
              <a:t>SPOR 3.0 </a:t>
            </a:r>
            <a:r>
              <a:rPr lang="sv-SE" dirty="0" smtClean="0"/>
              <a:t>– ett antal nya variabler</a:t>
            </a:r>
          </a:p>
          <a:p>
            <a:r>
              <a:rPr lang="sv-SE" dirty="0" smtClean="0"/>
              <a:t>Viktigt att dessa ger ny kvalitetsinformation i Utdata!</a:t>
            </a:r>
          </a:p>
          <a:p>
            <a:r>
              <a:rPr lang="sv-SE" dirty="0" smtClean="0"/>
              <a:t>Annars tar vi inte med dem!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5023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Grundsyn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Vad menad med ”Variabler” på SPOR:s lista som </a:t>
            </a:r>
            <a:endParaRPr lang="sv-SE" dirty="0" smtClean="0"/>
          </a:p>
          <a:p>
            <a:r>
              <a:rPr lang="sv-SE" b="1" dirty="0" smtClean="0"/>
              <a:t>Krävs</a:t>
            </a:r>
          </a:p>
          <a:p>
            <a:r>
              <a:rPr lang="sv-SE" b="1" dirty="0" smtClean="0"/>
              <a:t>Frivillig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Vissa verkar bara ta med det som krävs</a:t>
            </a:r>
          </a:p>
          <a:p>
            <a:r>
              <a:rPr lang="sv-SE" dirty="0" smtClean="0"/>
              <a:t>Viktigt att </a:t>
            </a:r>
            <a:r>
              <a:rPr lang="sv-SE" b="1" dirty="0" smtClean="0"/>
              <a:t>Alla</a:t>
            </a:r>
            <a:r>
              <a:rPr lang="sv-SE" dirty="0" smtClean="0"/>
              <a:t> variabler på listan </a:t>
            </a:r>
            <a:r>
              <a:rPr lang="sv-SE" dirty="0" smtClean="0"/>
              <a:t>ska tas med!</a:t>
            </a:r>
          </a:p>
          <a:p>
            <a:r>
              <a:rPr lang="sv-SE" dirty="0" smtClean="0"/>
              <a:t>Frivilligt är mer en term beroende på hur vi IT-mässigt ska se på det hela. Alla termer passar inte jämnt!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067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Akut 12 </a:t>
            </a:r>
            <a:r>
              <a:rPr lang="sv-SE" dirty="0" smtClean="0"/>
              <a:t>timmar behövs!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Idag använder vi:</a:t>
            </a:r>
            <a:endParaRPr lang="sv-SE" dirty="0" smtClean="0"/>
          </a:p>
          <a:p>
            <a:r>
              <a:rPr lang="sv-SE" dirty="0" err="1" smtClean="0"/>
              <a:t>Urakut</a:t>
            </a:r>
            <a:endParaRPr lang="sv-SE" dirty="0" smtClean="0"/>
          </a:p>
          <a:p>
            <a:r>
              <a:rPr lang="sv-SE" dirty="0" smtClean="0"/>
              <a:t>Akut 2</a:t>
            </a:r>
          </a:p>
          <a:p>
            <a:r>
              <a:rPr lang="sv-SE" dirty="0" smtClean="0"/>
              <a:t>Akut 6</a:t>
            </a:r>
          </a:p>
          <a:p>
            <a:r>
              <a:rPr lang="sv-SE" dirty="0" smtClean="0"/>
              <a:t>Akut 24</a:t>
            </a:r>
          </a:p>
          <a:p>
            <a:r>
              <a:rPr lang="sv-SE" dirty="0" smtClean="0"/>
              <a:t>Akut &gt; 24 ( max </a:t>
            </a:r>
            <a:r>
              <a:rPr lang="sv-SE" dirty="0" smtClean="0"/>
              <a:t>7 </a:t>
            </a:r>
            <a:r>
              <a:rPr lang="sv-SE" dirty="0" smtClean="0"/>
              <a:t>dagar)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687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Eftervårdsnivå – höjd nivå ! OBS!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335 </a:t>
            </a:r>
            <a:r>
              <a:rPr lang="sv-SE" b="1" dirty="0"/>
              <a:t>Planerad eftervårdsnivå</a:t>
            </a:r>
            <a:r>
              <a:rPr lang="sv-SE" dirty="0"/>
              <a:t> </a:t>
            </a:r>
            <a:endParaRPr lang="sv-SE" dirty="0" smtClean="0"/>
          </a:p>
          <a:p>
            <a:r>
              <a:rPr lang="sv-SE" dirty="0"/>
              <a:t>[POSTOP, </a:t>
            </a:r>
            <a:br>
              <a:rPr lang="sv-SE" dirty="0"/>
            </a:br>
            <a:r>
              <a:rPr lang="sv-SE" dirty="0"/>
              <a:t>DAGKIRURGI, </a:t>
            </a:r>
            <a:br>
              <a:rPr lang="sv-SE" dirty="0"/>
            </a:br>
            <a:r>
              <a:rPr lang="sv-SE" dirty="0"/>
              <a:t>INTENSIVVÅRD, </a:t>
            </a:r>
            <a:br>
              <a:rPr lang="sv-SE" dirty="0"/>
            </a:br>
            <a:r>
              <a:rPr lang="sv-SE" dirty="0"/>
              <a:t>AVDELNING, </a:t>
            </a:r>
            <a:br>
              <a:rPr lang="sv-SE" dirty="0"/>
            </a:br>
            <a:r>
              <a:rPr lang="sv-SE" dirty="0"/>
              <a:t>PATIENTHOTELL, </a:t>
            </a:r>
            <a:br>
              <a:rPr lang="sv-SE" dirty="0"/>
            </a:br>
            <a:r>
              <a:rPr lang="sv-SE" dirty="0"/>
              <a:t>HEM, </a:t>
            </a:r>
            <a:br>
              <a:rPr lang="sv-SE" dirty="0"/>
            </a:br>
            <a:r>
              <a:rPr lang="sv-SE" dirty="0"/>
              <a:t>ANNAT] </a:t>
            </a:r>
            <a:endParaRPr lang="sv-SE" dirty="0" smtClean="0"/>
          </a:p>
          <a:p>
            <a:r>
              <a:rPr lang="sv-SE" dirty="0" smtClean="0"/>
              <a:t>690 / 810 </a:t>
            </a:r>
            <a:r>
              <a:rPr lang="sv-SE" b="1" dirty="0"/>
              <a:t>Verklig eftervårdsnivå efter operation</a:t>
            </a:r>
            <a:r>
              <a:rPr lang="sv-SE" dirty="0"/>
              <a:t> 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798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Surgical</a:t>
            </a:r>
            <a:r>
              <a:rPr lang="sv-SE" dirty="0" smtClean="0"/>
              <a:t> </a:t>
            </a:r>
            <a:r>
              <a:rPr lang="sv-SE" dirty="0" err="1" smtClean="0"/>
              <a:t>Apgar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Om &lt; 4 – allvar å färde = kräver högre postoperativ </a:t>
            </a:r>
            <a:r>
              <a:rPr lang="sv-SE" dirty="0" err="1" smtClean="0"/>
              <a:t>övervakningssnivå</a:t>
            </a:r>
            <a:r>
              <a:rPr lang="sv-SE" dirty="0" smtClean="0"/>
              <a:t>.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MAP lägsta</a:t>
            </a:r>
          </a:p>
          <a:p>
            <a:r>
              <a:rPr lang="sv-SE" dirty="0" smtClean="0"/>
              <a:t>Hb lägsta</a:t>
            </a:r>
          </a:p>
          <a:p>
            <a:r>
              <a:rPr lang="sv-SE" dirty="0" smtClean="0"/>
              <a:t>Puls lägsta</a:t>
            </a:r>
          </a:p>
          <a:p>
            <a:r>
              <a:rPr lang="sv-SE" dirty="0" smtClean="0"/>
              <a:t>Blödning i ml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7318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Trombosprofylax / Antibiotika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Givet eller inte visar sig vara viktigt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Antibiotikaprofylax – tidpunkt för givet innan OP är </a:t>
            </a:r>
            <a:r>
              <a:rPr lang="sv-SE" dirty="0" smtClean="0"/>
              <a:t>viktigt</a:t>
            </a:r>
            <a:br>
              <a:rPr lang="sv-SE" dirty="0" smtClean="0"/>
            </a:br>
            <a:r>
              <a:rPr lang="sv-SE" dirty="0" smtClean="0"/>
              <a:t>335 Antibiotikaprofylax Ordinerad </a:t>
            </a:r>
            <a:br>
              <a:rPr lang="sv-SE" dirty="0" smtClean="0"/>
            </a:br>
            <a:r>
              <a:rPr lang="sv-SE" dirty="0" smtClean="0"/>
              <a:t>525 Antibiotikaprofylax starttid</a:t>
            </a:r>
            <a:endParaRPr lang="sv-SE" dirty="0" smtClean="0"/>
          </a:p>
          <a:p>
            <a:r>
              <a:rPr lang="sv-SE" dirty="0" smtClean="0"/>
              <a:t>Variabel finns – allt för få </a:t>
            </a:r>
            <a:r>
              <a:rPr lang="sv-SE" dirty="0" smtClean="0"/>
              <a:t>registrerar</a:t>
            </a:r>
          </a:p>
          <a:p>
            <a:r>
              <a:rPr lang="sv-SE" dirty="0" smtClean="0"/>
              <a:t>Motsvarande bör finnas för Trombosprofylax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935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5900" t="13601" r="45275" b="7301"/>
          <a:stretch/>
        </p:blipFill>
        <p:spPr>
          <a:xfrm>
            <a:off x="1043608" y="188168"/>
            <a:ext cx="7295649" cy="664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9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Alkoholkonsumption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Läkartidningen 2014:111</a:t>
            </a:r>
          </a:p>
          <a:p>
            <a:r>
              <a:rPr lang="sv-SE" dirty="0" smtClean="0"/>
              <a:t>Dags för ”Alkoholfri </a:t>
            </a:r>
            <a:r>
              <a:rPr lang="sv-SE" dirty="0" smtClean="0"/>
              <a:t>operation</a:t>
            </a:r>
            <a:r>
              <a:rPr lang="sv-SE" dirty="0" smtClean="0"/>
              <a:t>”</a:t>
            </a:r>
          </a:p>
          <a:p>
            <a:r>
              <a:rPr lang="sv-SE" dirty="0" smtClean="0"/>
              <a:t>Alkoholfria patienter minskar risk för postoperativa komplikationer med 70 </a:t>
            </a:r>
            <a:r>
              <a:rPr lang="sv-SE" dirty="0" smtClean="0"/>
              <a:t>%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Nya parametrar för det i SPOR 3.0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3866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172</Words>
  <Application>Microsoft Office PowerPoint</Application>
  <PresentationFormat>Bildspel på skärmen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SPOR 3.0 Nya variabler</vt:lpstr>
      <vt:lpstr>Grundsyn</vt:lpstr>
      <vt:lpstr>Akut 12 timmar behövs!</vt:lpstr>
      <vt:lpstr>Eftervårdsnivå – höjd nivå ! OBS!</vt:lpstr>
      <vt:lpstr>Surgical Apgar</vt:lpstr>
      <vt:lpstr>Trombosprofylax / Antibiotika</vt:lpstr>
      <vt:lpstr>PowerPoint-presentation</vt:lpstr>
      <vt:lpstr>PowerPoint-presentation</vt:lpstr>
      <vt:lpstr>Alkoholkonsumption</vt:lpstr>
      <vt:lpstr>Blödning</vt:lpstr>
      <vt:lpstr>Utdatagruppen i SPOR</vt:lpstr>
    </vt:vector>
  </TitlesOfParts>
  <Company>Engelska parken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möte</dc:title>
  <dc:creator>Linda Engblom</dc:creator>
  <cp:lastModifiedBy>Gunnar Enlund</cp:lastModifiedBy>
  <cp:revision>33</cp:revision>
  <dcterms:created xsi:type="dcterms:W3CDTF">2015-10-19T06:20:25Z</dcterms:created>
  <dcterms:modified xsi:type="dcterms:W3CDTF">2015-11-16T08:11:17Z</dcterms:modified>
</cp:coreProperties>
</file>