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7" r:id="rId2"/>
    <p:sldId id="288" r:id="rId3"/>
    <p:sldId id="256" r:id="rId4"/>
    <p:sldId id="258" r:id="rId5"/>
    <p:sldId id="271" r:id="rId6"/>
    <p:sldId id="269" r:id="rId7"/>
    <p:sldId id="267" r:id="rId8"/>
    <p:sldId id="293" r:id="rId9"/>
    <p:sldId id="281" r:id="rId10"/>
    <p:sldId id="265" r:id="rId11"/>
    <p:sldId id="274" r:id="rId12"/>
    <p:sldId id="275" r:id="rId13"/>
    <p:sldId id="276" r:id="rId14"/>
    <p:sldId id="277" r:id="rId15"/>
    <p:sldId id="279" r:id="rId16"/>
    <p:sldId id="280" r:id="rId17"/>
    <p:sldId id="282" r:id="rId18"/>
    <p:sldId id="283" r:id="rId19"/>
    <p:sldId id="284" r:id="rId20"/>
    <p:sldId id="286" r:id="rId21"/>
    <p:sldId id="266" r:id="rId22"/>
    <p:sldId id="289" r:id="rId23"/>
    <p:sldId id="290" r:id="rId24"/>
    <p:sldId id="291" r:id="rId25"/>
    <p:sldId id="292" r:id="rId26"/>
    <p:sldId id="294" r:id="rId27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ktangel med rundade hörn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Underrubrik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v-SE" smtClean="0"/>
              <a:t>Klicka här för att ändra format på underrubrik i bakgrunden</a:t>
            </a:r>
            <a:endParaRPr kumimoji="0" lang="en-US"/>
          </a:p>
        </p:txBody>
      </p:sp>
      <p:sp>
        <p:nvSpPr>
          <p:cNvPr id="28" name="Platshållare för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6BDF-5C5D-4EC2-B820-EFB641EB78D3}" type="datetimeFigureOut">
              <a:rPr lang="sv-SE" smtClean="0"/>
              <a:t>2015-11-13</a:t>
            </a:fld>
            <a:endParaRPr lang="sv-SE"/>
          </a:p>
        </p:txBody>
      </p:sp>
      <p:sp>
        <p:nvSpPr>
          <p:cNvPr id="17" name="Platshållare för sidfo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9" name="Platshållare för bildnumm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80391E6-C0EA-44DF-8224-8F1676CBD466}" type="slidenum">
              <a:rPr lang="sv-SE" smtClean="0"/>
              <a:t>‹#›</a:t>
            </a:fld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ktangel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ktangel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ubrik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6BDF-5C5D-4EC2-B820-EFB641EB78D3}" type="datetimeFigureOut">
              <a:rPr lang="sv-SE" smtClean="0"/>
              <a:t>2015-11-13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91E6-C0EA-44DF-8224-8F1676CBD466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6BDF-5C5D-4EC2-B820-EFB641EB78D3}" type="datetimeFigureOut">
              <a:rPr lang="sv-SE" smtClean="0"/>
              <a:t>2015-11-13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91E6-C0EA-44DF-8224-8F1676CBD466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6BDF-5C5D-4EC2-B820-EFB641EB78D3}" type="datetimeFigureOut">
              <a:rPr lang="sv-SE" smtClean="0"/>
              <a:t>2015-11-13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91E6-C0EA-44DF-8224-8F1676CBD46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ktangel med rundade hörn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6BDF-5C5D-4EC2-B820-EFB641EB78D3}" type="datetimeFigureOut">
              <a:rPr lang="sv-SE" smtClean="0"/>
              <a:t>2015-11-13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Rektangel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ktangel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ktangel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80391E6-C0EA-44DF-8224-8F1676CBD466}" type="slidenum">
              <a:rPr lang="sv-SE" smtClean="0"/>
              <a:t>‹#›</a:t>
            </a:fld>
            <a:endParaRPr lang="sv-S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6BDF-5C5D-4EC2-B820-EFB641EB78D3}" type="datetimeFigureOut">
              <a:rPr lang="sv-SE" smtClean="0"/>
              <a:t>2015-11-13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91E6-C0EA-44DF-8224-8F1676CBD466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6BDF-5C5D-4EC2-B820-EFB641EB78D3}" type="datetimeFigureOut">
              <a:rPr lang="sv-SE" smtClean="0"/>
              <a:t>2015-11-13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91E6-C0EA-44DF-8224-8F1676CBD466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3" name="Platshållare för innehåll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6BDF-5C5D-4EC2-B820-EFB641EB78D3}" type="datetimeFigureOut">
              <a:rPr lang="sv-SE" smtClean="0"/>
              <a:t>2015-11-13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91E6-C0EA-44DF-8224-8F1676CBD466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6BDF-5C5D-4EC2-B820-EFB641EB78D3}" type="datetimeFigureOut">
              <a:rPr lang="sv-SE" smtClean="0"/>
              <a:t>2015-11-13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91E6-C0EA-44DF-8224-8F1676CBD466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ktangel med rundade hörn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6BDF-5C5D-4EC2-B820-EFB641EB78D3}" type="datetimeFigureOut">
              <a:rPr lang="sv-SE" smtClean="0"/>
              <a:t>2015-11-13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91E6-C0EA-44DF-8224-8F1676CBD466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6BDF-5C5D-4EC2-B820-EFB641EB78D3}" type="datetimeFigureOut">
              <a:rPr lang="sv-SE" smtClean="0"/>
              <a:t>2015-11-13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80391E6-C0EA-44DF-8224-8F1676CBD466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Rektangel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ktangel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ktangel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v-SE" smtClean="0"/>
              <a:t>Klicka på ikonen för att lägga till en bild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ktangel med rundade hörn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Platshållare för rubrik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13" name="Platshållare för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  <a:p>
            <a:pPr lvl="1" eaLnBrk="1" latinLnBrk="0" hangingPunct="1"/>
            <a:r>
              <a:rPr kumimoji="0" lang="sv-SE" smtClean="0"/>
              <a:t>Nivå två</a:t>
            </a:r>
          </a:p>
          <a:p>
            <a:pPr lvl="2" eaLnBrk="1" latinLnBrk="0" hangingPunct="1"/>
            <a:r>
              <a:rPr kumimoji="0" lang="sv-SE" smtClean="0"/>
              <a:t>Nivå tre</a:t>
            </a:r>
          </a:p>
          <a:p>
            <a:pPr lvl="3" eaLnBrk="1" latinLnBrk="0" hangingPunct="1"/>
            <a:r>
              <a:rPr kumimoji="0" lang="sv-SE" smtClean="0"/>
              <a:t>Nivå fyra</a:t>
            </a:r>
          </a:p>
          <a:p>
            <a:pPr lvl="4" eaLnBrk="1" latinLnBrk="0" hangingPunct="1"/>
            <a:r>
              <a:rPr kumimoji="0" lang="sv-SE" smtClean="0"/>
              <a:t>Nivå fem</a:t>
            </a:r>
            <a:endParaRPr kumimoji="0" lang="en-US"/>
          </a:p>
        </p:txBody>
      </p:sp>
      <p:sp>
        <p:nvSpPr>
          <p:cNvPr id="14" name="Platshållare för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4076BDF-5C5D-4EC2-B820-EFB641EB78D3}" type="datetimeFigureOut">
              <a:rPr lang="sv-SE" smtClean="0"/>
              <a:t>2015-11-13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23" name="Platshållare för bildnumm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80391E6-C0EA-44DF-8224-8F1676CBD466}" type="slidenum">
              <a:rPr lang="sv-SE" smtClean="0"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michelle.chew@med.lu.se" TargetMode="External"/><Relationship Id="rId2" Type="http://schemas.openxmlformats.org/officeDocument/2006/relationships/hyperlink" Target="mailto:sara.lyckner@dll.se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2722314"/>
          </a:xfrm>
        </p:spPr>
        <p:txBody>
          <a:bodyPr/>
          <a:lstStyle/>
          <a:p>
            <a:pPr algn="ctr"/>
            <a:r>
              <a:rPr lang="en-US" dirty="0" smtClean="0"/>
              <a:t>Rapport </a:t>
            </a:r>
            <a:r>
              <a:rPr lang="en-US" dirty="0" err="1" smtClean="0"/>
              <a:t>från</a:t>
            </a:r>
            <a:r>
              <a:rPr lang="en-US" dirty="0" smtClean="0"/>
              <a:t> SPOR-POP</a:t>
            </a:r>
            <a:br>
              <a:rPr lang="en-US" dirty="0" smtClean="0"/>
            </a:br>
            <a:r>
              <a:rPr lang="en-US" dirty="0" err="1" smtClean="0"/>
              <a:t>Användarmöte</a:t>
            </a:r>
            <a:r>
              <a:rPr lang="en-US" dirty="0" smtClean="0"/>
              <a:t> 13 November 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87624" y="3789040"/>
            <a:ext cx="7772400" cy="140513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C0504D"/>
                </a:solidFill>
              </a:rPr>
              <a:t>Sara </a:t>
            </a:r>
            <a:r>
              <a:rPr lang="en-US" dirty="0" err="1" smtClean="0">
                <a:solidFill>
                  <a:srgbClr val="C0504D"/>
                </a:solidFill>
              </a:rPr>
              <a:t>Lyckner</a:t>
            </a:r>
            <a:r>
              <a:rPr lang="en-US" dirty="0" smtClean="0">
                <a:solidFill>
                  <a:srgbClr val="C0504D"/>
                </a:solidFill>
              </a:rPr>
              <a:t>, Michelle Chew, </a:t>
            </a:r>
            <a:r>
              <a:rPr lang="en-US" dirty="0" err="1" smtClean="0">
                <a:solidFill>
                  <a:srgbClr val="C0504D"/>
                </a:solidFill>
              </a:rPr>
              <a:t>Metha</a:t>
            </a:r>
            <a:r>
              <a:rPr lang="en-US" dirty="0" smtClean="0">
                <a:solidFill>
                  <a:srgbClr val="C0504D"/>
                </a:solidFill>
              </a:rPr>
              <a:t> </a:t>
            </a:r>
            <a:r>
              <a:rPr lang="en-US" dirty="0" err="1" smtClean="0">
                <a:solidFill>
                  <a:srgbClr val="C0504D"/>
                </a:solidFill>
              </a:rPr>
              <a:t>Bratwall</a:t>
            </a:r>
            <a:r>
              <a:rPr lang="en-US" dirty="0" smtClean="0">
                <a:solidFill>
                  <a:srgbClr val="C0504D"/>
                </a:solidFill>
              </a:rPr>
              <a:t>, Annika Hedin, Karin </a:t>
            </a:r>
            <a:r>
              <a:rPr lang="en-US" dirty="0" err="1" smtClean="0">
                <a:solidFill>
                  <a:srgbClr val="C0504D"/>
                </a:solidFill>
              </a:rPr>
              <a:t>Liander</a:t>
            </a:r>
            <a:r>
              <a:rPr lang="en-US" dirty="0" smtClean="0">
                <a:solidFill>
                  <a:srgbClr val="C0504D"/>
                </a:solidFill>
              </a:rPr>
              <a:t>, Magnus </a:t>
            </a:r>
            <a:r>
              <a:rPr lang="en-US" dirty="0" err="1" smtClean="0">
                <a:solidFill>
                  <a:srgbClr val="C0504D"/>
                </a:solidFill>
              </a:rPr>
              <a:t>Iversen</a:t>
            </a:r>
            <a:r>
              <a:rPr lang="en-US" dirty="0" smtClean="0">
                <a:solidFill>
                  <a:srgbClr val="C0504D"/>
                </a:solidFill>
              </a:rPr>
              <a:t>, Peter </a:t>
            </a:r>
            <a:r>
              <a:rPr lang="en-US" dirty="0" err="1" smtClean="0">
                <a:solidFill>
                  <a:srgbClr val="C0504D"/>
                </a:solidFill>
              </a:rPr>
              <a:t>Spetz</a:t>
            </a:r>
            <a:r>
              <a:rPr lang="en-US" dirty="0" smtClean="0">
                <a:solidFill>
                  <a:srgbClr val="C0504D"/>
                </a:solidFill>
              </a:rPr>
              <a:t>  </a:t>
            </a:r>
            <a:endParaRPr lang="en-US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90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dirty="0"/>
              <a:t>R</a:t>
            </a:r>
            <a:r>
              <a:rPr lang="sv-SE" sz="3600" dirty="0" smtClean="0"/>
              <a:t>esultat</a:t>
            </a:r>
            <a:endParaRPr lang="sv-SE" sz="36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sv-SE" altLang="sv-SE" dirty="0" smtClean="0"/>
          </a:p>
          <a:p>
            <a:r>
              <a:rPr lang="sv-SE" altLang="sv-SE" dirty="0" smtClean="0"/>
              <a:t>4 Universitets sjukhus och 6 mindre sjukhus</a:t>
            </a:r>
          </a:p>
          <a:p>
            <a:r>
              <a:rPr lang="sv-SE" altLang="sv-SE" dirty="0" smtClean="0"/>
              <a:t>2811 behandlingstillfällen varav 297 för stickprovskontroll</a:t>
            </a:r>
          </a:p>
          <a:p>
            <a:endParaRPr lang="sv-SE" altLang="sv-SE" dirty="0" smtClean="0"/>
          </a:p>
          <a:p>
            <a:r>
              <a:rPr lang="sv-SE" altLang="sv-SE" dirty="0" smtClean="0"/>
              <a:t>Endast 1 sjukhus med elektronisk dataregistrering, resten på papper</a:t>
            </a:r>
          </a:p>
          <a:p>
            <a:endParaRPr lang="sv-SE" altLang="sv-SE" dirty="0"/>
          </a:p>
          <a:p>
            <a:r>
              <a:rPr lang="sv-SE" altLang="sv-SE" dirty="0" smtClean="0"/>
              <a:t>’</a:t>
            </a:r>
            <a:r>
              <a:rPr lang="sv-SE" altLang="sv-SE" dirty="0" err="1" smtClean="0"/>
              <a:t>Missing</a:t>
            </a:r>
            <a:r>
              <a:rPr lang="sv-SE" altLang="sv-SE" dirty="0" smtClean="0"/>
              <a:t> data’ på 39 behandlingstillfällen (ej registrerade), säkert undervärdering</a:t>
            </a:r>
          </a:p>
          <a:p>
            <a:endParaRPr lang="sv-SE" altLang="sv-SE" dirty="0" smtClean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5277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Resultat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6552728" cy="410949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99592" y="5733256"/>
            <a:ext cx="727280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58% </a:t>
            </a:r>
            <a:r>
              <a:rPr lang="en-US" sz="2600" dirty="0" err="1" smtClean="0"/>
              <a:t>av</a:t>
            </a:r>
            <a:r>
              <a:rPr lang="en-US" sz="2600" dirty="0" smtClean="0"/>
              <a:t> data </a:t>
            </a:r>
            <a:r>
              <a:rPr lang="en-US" sz="2600" dirty="0" err="1" smtClean="0"/>
              <a:t>från</a:t>
            </a:r>
            <a:r>
              <a:rPr lang="en-US" sz="2600" dirty="0" smtClean="0"/>
              <a:t> </a:t>
            </a:r>
            <a:r>
              <a:rPr lang="en-US" sz="2600" dirty="0" err="1" smtClean="0"/>
              <a:t>universitetssjukhus</a:t>
            </a:r>
            <a:endParaRPr lang="en-US" sz="2600" dirty="0" smtClean="0"/>
          </a:p>
          <a:p>
            <a:pPr algn="ctr"/>
            <a:r>
              <a:rPr lang="en-US" sz="2600" dirty="0" smtClean="0"/>
              <a:t>=bra </a:t>
            </a:r>
            <a:r>
              <a:rPr lang="en-US" sz="2600" dirty="0" err="1" smtClean="0"/>
              <a:t>respresentation</a:t>
            </a:r>
            <a:r>
              <a:rPr lang="en-US" sz="2600" dirty="0" smtClean="0"/>
              <a:t> </a:t>
            </a:r>
            <a:r>
              <a:rPr lang="en-US" sz="2600" dirty="0" err="1" smtClean="0"/>
              <a:t>från</a:t>
            </a:r>
            <a:r>
              <a:rPr lang="en-US" sz="2600" dirty="0" smtClean="0"/>
              <a:t> </a:t>
            </a:r>
            <a:r>
              <a:rPr lang="en-US" sz="2600" dirty="0" err="1" smtClean="0"/>
              <a:t>alla</a:t>
            </a:r>
            <a:r>
              <a:rPr lang="en-US" sz="2600" dirty="0" smtClean="0"/>
              <a:t> </a:t>
            </a:r>
            <a:r>
              <a:rPr lang="en-US" sz="2600" dirty="0" err="1" smtClean="0"/>
              <a:t>typen</a:t>
            </a:r>
            <a:r>
              <a:rPr lang="en-US" sz="2600" dirty="0" smtClean="0"/>
              <a:t> </a:t>
            </a:r>
            <a:r>
              <a:rPr lang="en-US" sz="2600" dirty="0" err="1" smtClean="0"/>
              <a:t>av</a:t>
            </a:r>
            <a:r>
              <a:rPr lang="en-US" sz="2600" dirty="0" smtClean="0"/>
              <a:t> </a:t>
            </a:r>
            <a:r>
              <a:rPr lang="en-US" sz="2600" dirty="0" err="1" smtClean="0"/>
              <a:t>sjukhus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7367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Resultat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Stammer </a:t>
            </a:r>
            <a:r>
              <a:rPr lang="en-US" b="1" dirty="0" err="1" smtClean="0"/>
              <a:t>komplikationsregistreringen</a:t>
            </a:r>
            <a:r>
              <a:rPr lang="en-US" b="1" dirty="0" smtClean="0"/>
              <a:t>?</a:t>
            </a:r>
          </a:p>
          <a:p>
            <a:r>
              <a:rPr lang="en-US" dirty="0" err="1"/>
              <a:t>H</a:t>
            </a:r>
            <a:r>
              <a:rPr lang="en-US" dirty="0" err="1" smtClean="0"/>
              <a:t>ar</a:t>
            </a:r>
            <a:r>
              <a:rPr lang="en-US" dirty="0" smtClean="0"/>
              <a:t> </a:t>
            </a:r>
            <a:r>
              <a:rPr lang="en-US" dirty="0" err="1" smtClean="0"/>
              <a:t>användare</a:t>
            </a:r>
            <a:r>
              <a:rPr lang="en-US" dirty="0" smtClean="0"/>
              <a:t> </a:t>
            </a:r>
            <a:r>
              <a:rPr lang="en-US" dirty="0" err="1" smtClean="0"/>
              <a:t>registrerat</a:t>
            </a:r>
            <a:r>
              <a:rPr lang="en-US" dirty="0"/>
              <a:t> </a:t>
            </a:r>
            <a:r>
              <a:rPr lang="en-US" dirty="0" smtClean="0"/>
              <a:t>en </a:t>
            </a:r>
            <a:r>
              <a:rPr lang="en-US" dirty="0" err="1" smtClean="0"/>
              <a:t>komplikation</a:t>
            </a:r>
            <a:r>
              <a:rPr lang="en-US" dirty="0" smtClean="0"/>
              <a:t> (</a:t>
            </a:r>
            <a:r>
              <a:rPr lang="en-US" dirty="0" err="1" smtClean="0"/>
              <a:t>ja</a:t>
            </a:r>
            <a:r>
              <a:rPr lang="en-US" dirty="0" smtClean="0"/>
              <a:t>/</a:t>
            </a:r>
            <a:r>
              <a:rPr lang="en-US" dirty="0" err="1" smtClean="0"/>
              <a:t>nej</a:t>
            </a:r>
            <a:r>
              <a:rPr lang="en-US" dirty="0" smtClean="0"/>
              <a:t>) </a:t>
            </a:r>
            <a:r>
              <a:rPr lang="en-US" dirty="0" err="1" smtClean="0"/>
              <a:t>när</a:t>
            </a:r>
            <a:r>
              <a:rPr lang="en-US" dirty="0" smtClean="0"/>
              <a:t> SPOR-</a:t>
            </a:r>
            <a:r>
              <a:rPr lang="en-US" dirty="0" err="1" smtClean="0"/>
              <a:t>bedömmare</a:t>
            </a:r>
            <a:r>
              <a:rPr lang="en-US" dirty="0" smtClean="0"/>
              <a:t> </a:t>
            </a:r>
            <a:r>
              <a:rPr lang="en-US" dirty="0" err="1" smtClean="0"/>
              <a:t>har</a:t>
            </a:r>
            <a:r>
              <a:rPr lang="en-US" dirty="0" smtClean="0"/>
              <a:t> </a:t>
            </a:r>
            <a:r>
              <a:rPr lang="en-US" dirty="0" err="1" smtClean="0"/>
              <a:t>registrerat</a:t>
            </a:r>
            <a:r>
              <a:rPr lang="en-US" dirty="0" smtClean="0"/>
              <a:t> en </a:t>
            </a:r>
            <a:r>
              <a:rPr lang="en-US" dirty="0" err="1" smtClean="0"/>
              <a:t>komplikation</a:t>
            </a:r>
            <a:r>
              <a:rPr lang="en-US" dirty="0" smtClean="0"/>
              <a:t>?</a:t>
            </a:r>
          </a:p>
          <a:p>
            <a:r>
              <a:rPr lang="en-US" dirty="0" smtClean="0"/>
              <a:t>43.3% </a:t>
            </a:r>
            <a:r>
              <a:rPr lang="en-US" dirty="0" err="1" smtClean="0"/>
              <a:t>av</a:t>
            </a:r>
            <a:r>
              <a:rPr lang="en-US" dirty="0" smtClean="0"/>
              <a:t> </a:t>
            </a:r>
            <a:r>
              <a:rPr lang="en-US" dirty="0" err="1" smtClean="0"/>
              <a:t>vårdtillfällen</a:t>
            </a:r>
            <a:r>
              <a:rPr lang="en-US" dirty="0" smtClean="0"/>
              <a:t> med </a:t>
            </a:r>
            <a:r>
              <a:rPr lang="en-US" dirty="0" err="1" smtClean="0"/>
              <a:t>minst</a:t>
            </a:r>
            <a:r>
              <a:rPr lang="en-US" dirty="0" smtClean="0"/>
              <a:t> en </a:t>
            </a:r>
            <a:r>
              <a:rPr lang="en-US" dirty="0" err="1" smtClean="0"/>
              <a:t>komplikation</a:t>
            </a:r>
            <a:r>
              <a:rPr lang="en-US" dirty="0" smtClean="0"/>
              <a:t> </a:t>
            </a:r>
            <a:r>
              <a:rPr lang="en-US" dirty="0" err="1" smtClean="0"/>
              <a:t>registrerat</a:t>
            </a:r>
            <a:r>
              <a:rPr lang="en-US" dirty="0" smtClean="0"/>
              <a:t> </a:t>
            </a:r>
            <a:r>
              <a:rPr lang="en-US" dirty="0" err="1" smtClean="0"/>
              <a:t>av</a:t>
            </a:r>
            <a:r>
              <a:rPr lang="en-US" dirty="0" smtClean="0"/>
              <a:t> </a:t>
            </a:r>
            <a:r>
              <a:rPr lang="en-US" dirty="0" err="1" smtClean="0"/>
              <a:t>användare</a:t>
            </a:r>
            <a:r>
              <a:rPr lang="en-US" dirty="0" smtClean="0"/>
              <a:t> </a:t>
            </a:r>
            <a:r>
              <a:rPr lang="en-US" dirty="0" err="1" smtClean="0"/>
              <a:t>jf.m</a:t>
            </a:r>
            <a:r>
              <a:rPr lang="en-US" dirty="0" smtClean="0"/>
              <a:t>. 51.0% </a:t>
            </a:r>
            <a:r>
              <a:rPr lang="en-US" dirty="0" err="1" smtClean="0"/>
              <a:t>registrerat</a:t>
            </a:r>
            <a:r>
              <a:rPr lang="en-US" dirty="0" smtClean="0"/>
              <a:t> </a:t>
            </a:r>
            <a:r>
              <a:rPr lang="en-US" dirty="0" err="1" smtClean="0"/>
              <a:t>av</a:t>
            </a:r>
            <a:r>
              <a:rPr lang="en-US" dirty="0" smtClean="0"/>
              <a:t> </a:t>
            </a:r>
            <a:r>
              <a:rPr lang="en-US" dirty="0" err="1" smtClean="0"/>
              <a:t>bedömmare</a:t>
            </a:r>
            <a:endParaRPr lang="en-US" dirty="0" smtClean="0"/>
          </a:p>
          <a:p>
            <a:r>
              <a:rPr lang="el-GR" dirty="0" smtClean="0"/>
              <a:t>Κ</a:t>
            </a:r>
            <a:r>
              <a:rPr lang="en-US" dirty="0" smtClean="0"/>
              <a:t>-</a:t>
            </a:r>
            <a:r>
              <a:rPr lang="en-US" dirty="0" err="1" smtClean="0"/>
              <a:t>värde</a:t>
            </a:r>
            <a:r>
              <a:rPr lang="en-US" dirty="0" smtClean="0"/>
              <a:t> 0.82 (</a:t>
            </a:r>
            <a:r>
              <a:rPr lang="en-US" dirty="0" err="1" smtClean="0"/>
              <a:t>stämmer</a:t>
            </a:r>
            <a:r>
              <a:rPr lang="en-US" dirty="0" smtClean="0"/>
              <a:t> </a:t>
            </a:r>
            <a:r>
              <a:rPr lang="en-US" dirty="0" err="1" smtClean="0"/>
              <a:t>mycket</a:t>
            </a:r>
            <a:r>
              <a:rPr lang="en-US" dirty="0" smtClean="0"/>
              <a:t> </a:t>
            </a:r>
            <a:r>
              <a:rPr lang="en-US" dirty="0" err="1" smtClean="0"/>
              <a:t>väl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07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Resultat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1560" y="1447800"/>
            <a:ext cx="8352928" cy="4572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 smtClean="0"/>
              <a:t>Har</a:t>
            </a:r>
            <a:r>
              <a:rPr lang="en-US" b="1" dirty="0" smtClean="0"/>
              <a:t> man </a:t>
            </a:r>
            <a:r>
              <a:rPr lang="en-US" b="1" dirty="0" err="1" smtClean="0"/>
              <a:t>registrerat</a:t>
            </a:r>
            <a:r>
              <a:rPr lang="en-US" b="1" dirty="0" smtClean="0"/>
              <a:t> </a:t>
            </a:r>
            <a:r>
              <a:rPr lang="en-US" b="1" dirty="0" err="1" smtClean="0"/>
              <a:t>rätt</a:t>
            </a:r>
            <a:r>
              <a:rPr lang="en-US" b="1" dirty="0" smtClean="0"/>
              <a:t> </a:t>
            </a:r>
            <a:r>
              <a:rPr lang="en-US" b="1" dirty="0" err="1" smtClean="0"/>
              <a:t>antal</a:t>
            </a:r>
            <a:r>
              <a:rPr lang="en-US" b="1" dirty="0" smtClean="0"/>
              <a:t> </a:t>
            </a:r>
            <a:r>
              <a:rPr lang="en-US" b="1" dirty="0" err="1" smtClean="0"/>
              <a:t>komplikation</a:t>
            </a:r>
            <a:r>
              <a:rPr lang="en-US" b="1" dirty="0" smtClean="0"/>
              <a:t> </a:t>
            </a:r>
            <a:r>
              <a:rPr lang="en-US" b="1" dirty="0" err="1" smtClean="0"/>
              <a:t>eller</a:t>
            </a:r>
            <a:r>
              <a:rPr lang="en-US" b="1" dirty="0" smtClean="0"/>
              <a:t> </a:t>
            </a:r>
            <a:r>
              <a:rPr lang="en-US" b="1" dirty="0" err="1" smtClean="0"/>
              <a:t>rätt</a:t>
            </a:r>
            <a:r>
              <a:rPr lang="en-US" b="1" dirty="0" smtClean="0"/>
              <a:t> </a:t>
            </a:r>
            <a:r>
              <a:rPr lang="en-US" b="1" dirty="0" err="1" smtClean="0"/>
              <a:t>kod</a:t>
            </a:r>
            <a:r>
              <a:rPr lang="en-US" b="1" dirty="0" smtClean="0"/>
              <a:t>?</a:t>
            </a:r>
          </a:p>
          <a:p>
            <a:r>
              <a:rPr lang="en-US" dirty="0" smtClean="0"/>
              <a:t>12.1% </a:t>
            </a:r>
            <a:r>
              <a:rPr lang="en-US" dirty="0" err="1" smtClean="0"/>
              <a:t>av</a:t>
            </a:r>
            <a:r>
              <a:rPr lang="en-US" dirty="0" smtClean="0"/>
              <a:t> </a:t>
            </a:r>
            <a:r>
              <a:rPr lang="en-US" dirty="0" err="1" smtClean="0"/>
              <a:t>registrerade</a:t>
            </a:r>
            <a:r>
              <a:rPr lang="en-US" dirty="0" smtClean="0"/>
              <a:t> </a:t>
            </a:r>
            <a:r>
              <a:rPr lang="en-US" dirty="0" err="1" smtClean="0"/>
              <a:t>komplikationer</a:t>
            </a:r>
            <a:r>
              <a:rPr lang="en-US" dirty="0" smtClean="0"/>
              <a:t> </a:t>
            </a:r>
            <a:r>
              <a:rPr lang="en-US" dirty="0" err="1" smtClean="0"/>
              <a:t>avviker</a:t>
            </a:r>
            <a:r>
              <a:rPr lang="en-US" dirty="0" smtClean="0"/>
              <a:t> </a:t>
            </a:r>
            <a:r>
              <a:rPr lang="en-US" dirty="0" err="1" smtClean="0"/>
              <a:t>från</a:t>
            </a:r>
            <a:r>
              <a:rPr lang="en-US" dirty="0" smtClean="0"/>
              <a:t> </a:t>
            </a:r>
            <a:r>
              <a:rPr lang="en-US" dirty="0" err="1" smtClean="0"/>
              <a:t>bedömmarens</a:t>
            </a:r>
            <a:r>
              <a:rPr lang="en-US" dirty="0" smtClean="0"/>
              <a:t> </a:t>
            </a:r>
            <a:r>
              <a:rPr lang="en-US" dirty="0" err="1" smtClean="0"/>
              <a:t>registrering</a:t>
            </a:r>
            <a:endParaRPr lang="en-US" dirty="0"/>
          </a:p>
          <a:p>
            <a:r>
              <a:rPr lang="en-US" dirty="0" err="1" smtClean="0"/>
              <a:t>Huvudparten</a:t>
            </a:r>
            <a:r>
              <a:rPr lang="en-US" dirty="0" smtClean="0"/>
              <a:t> </a:t>
            </a:r>
            <a:r>
              <a:rPr lang="en-US" dirty="0" err="1" smtClean="0"/>
              <a:t>pga</a:t>
            </a:r>
            <a:r>
              <a:rPr lang="en-US" dirty="0" smtClean="0"/>
              <a:t>. </a:t>
            </a:r>
            <a:r>
              <a:rPr lang="en-US" dirty="0" err="1"/>
              <a:t>o</a:t>
            </a:r>
            <a:r>
              <a:rPr lang="en-US" dirty="0" err="1" smtClean="0"/>
              <a:t>registrerade</a:t>
            </a:r>
            <a:r>
              <a:rPr lang="en-US" dirty="0" smtClean="0"/>
              <a:t> </a:t>
            </a:r>
            <a:r>
              <a:rPr lang="en-US" dirty="0" err="1" smtClean="0"/>
              <a:t>komplikationer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84984"/>
            <a:ext cx="4651474" cy="345638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5364088" y="4077072"/>
            <a:ext cx="35581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/>
              <a:t>Κ</a:t>
            </a:r>
            <a:r>
              <a:rPr lang="en-US" sz="2000" dirty="0"/>
              <a:t>-</a:t>
            </a:r>
            <a:r>
              <a:rPr lang="en-US" sz="2000" dirty="0" err="1"/>
              <a:t>värde</a:t>
            </a:r>
            <a:r>
              <a:rPr lang="en-US" sz="2000" dirty="0"/>
              <a:t> </a:t>
            </a:r>
            <a:r>
              <a:rPr lang="en-US" sz="2000" dirty="0" smtClean="0"/>
              <a:t>0.52 </a:t>
            </a:r>
            <a:r>
              <a:rPr lang="en-US" sz="2000" dirty="0"/>
              <a:t>(</a:t>
            </a:r>
            <a:r>
              <a:rPr lang="en-US" sz="2000" dirty="0" err="1" smtClean="0"/>
              <a:t>stämmer</a:t>
            </a:r>
            <a:r>
              <a:rPr lang="en-US" sz="2000" dirty="0" smtClean="0"/>
              <a:t> </a:t>
            </a:r>
            <a:r>
              <a:rPr lang="en-US" sz="2000" dirty="0" err="1" smtClean="0"/>
              <a:t>måttligt</a:t>
            </a:r>
            <a:r>
              <a:rPr lang="en-US" sz="2000" dirty="0" smtClean="0"/>
              <a:t> </a:t>
            </a:r>
            <a:r>
              <a:rPr lang="en-US" sz="2000" dirty="0" err="1" smtClean="0"/>
              <a:t>väl</a:t>
            </a:r>
            <a:r>
              <a:rPr lang="en-US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9865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Resultat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 smtClean="0"/>
              <a:t>Hur</a:t>
            </a:r>
            <a:r>
              <a:rPr lang="en-US" b="1" dirty="0" smtClean="0"/>
              <a:t> </a:t>
            </a:r>
            <a:r>
              <a:rPr lang="en-US" b="1" dirty="0" err="1" smtClean="0"/>
              <a:t>var</a:t>
            </a:r>
            <a:r>
              <a:rPr lang="en-US" b="1" dirty="0" smtClean="0"/>
              <a:t> </a:t>
            </a:r>
            <a:r>
              <a:rPr lang="en-US" b="1" dirty="0" err="1" smtClean="0"/>
              <a:t>det</a:t>
            </a:r>
            <a:r>
              <a:rPr lang="en-US" b="1" dirty="0" smtClean="0"/>
              <a:t> med </a:t>
            </a:r>
            <a:r>
              <a:rPr lang="en-US" b="1" dirty="0" err="1" smtClean="0"/>
              <a:t>svårrighetsgradering</a:t>
            </a:r>
            <a:r>
              <a:rPr lang="en-US" b="1" dirty="0" smtClean="0"/>
              <a:t>?  </a:t>
            </a:r>
            <a:endParaRPr lang="en-US" b="1" dirty="0"/>
          </a:p>
          <a:p>
            <a:pPr lvl="1"/>
            <a:r>
              <a:rPr lang="en-US" dirty="0"/>
              <a:t>Grad 1: </a:t>
            </a:r>
            <a:r>
              <a:rPr lang="en-US" dirty="0" err="1"/>
              <a:t>Saknar</a:t>
            </a:r>
            <a:r>
              <a:rPr lang="en-US" dirty="0"/>
              <a:t> </a:t>
            </a:r>
            <a:r>
              <a:rPr lang="en-US" dirty="0" err="1"/>
              <a:t>betydelse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post op </a:t>
            </a:r>
            <a:r>
              <a:rPr lang="en-US" dirty="0" err="1"/>
              <a:t>omhändertagande</a:t>
            </a:r>
            <a:endParaRPr lang="en-US" dirty="0"/>
          </a:p>
          <a:p>
            <a:pPr lvl="1"/>
            <a:r>
              <a:rPr lang="en-US" dirty="0"/>
              <a:t>Grad 2: </a:t>
            </a:r>
            <a:r>
              <a:rPr lang="en-US" dirty="0" err="1"/>
              <a:t>Påverkar</a:t>
            </a:r>
            <a:r>
              <a:rPr lang="en-US" dirty="0"/>
              <a:t> </a:t>
            </a:r>
            <a:r>
              <a:rPr lang="en-US" dirty="0" err="1"/>
              <a:t>omhändertagandet</a:t>
            </a:r>
            <a:r>
              <a:rPr lang="en-US" dirty="0"/>
              <a:t> post op </a:t>
            </a:r>
            <a:r>
              <a:rPr lang="en-US" dirty="0" err="1"/>
              <a:t>på</a:t>
            </a:r>
            <a:r>
              <a:rPr lang="en-US" dirty="0"/>
              <a:t> UVA men </a:t>
            </a:r>
            <a:r>
              <a:rPr lang="en-US" dirty="0" err="1"/>
              <a:t>saknar</a:t>
            </a:r>
            <a:r>
              <a:rPr lang="en-US" dirty="0"/>
              <a:t> </a:t>
            </a:r>
            <a:r>
              <a:rPr lang="en-US" dirty="0" err="1"/>
              <a:t>betydelse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fortsatt</a:t>
            </a:r>
            <a:r>
              <a:rPr lang="en-US" dirty="0"/>
              <a:t> </a:t>
            </a:r>
            <a:r>
              <a:rPr lang="en-US" dirty="0" err="1"/>
              <a:t>vård</a:t>
            </a:r>
            <a:endParaRPr lang="en-US" dirty="0"/>
          </a:p>
          <a:p>
            <a:pPr lvl="1"/>
            <a:r>
              <a:rPr lang="en-US" dirty="0"/>
              <a:t>Grad 3: </a:t>
            </a:r>
            <a:r>
              <a:rPr lang="en-US" dirty="0" err="1"/>
              <a:t>Påverkar</a:t>
            </a:r>
            <a:r>
              <a:rPr lang="en-US" dirty="0"/>
              <a:t> </a:t>
            </a:r>
            <a:r>
              <a:rPr lang="en-US" dirty="0" err="1"/>
              <a:t>omhändertagandet</a:t>
            </a:r>
            <a:r>
              <a:rPr lang="en-US" dirty="0"/>
              <a:t> post op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vårdavdelning</a:t>
            </a:r>
            <a:r>
              <a:rPr lang="en-US" dirty="0"/>
              <a:t> med </a:t>
            </a:r>
            <a:r>
              <a:rPr lang="en-US" dirty="0" err="1"/>
              <a:t>förlängt</a:t>
            </a:r>
            <a:r>
              <a:rPr lang="en-US" dirty="0"/>
              <a:t> </a:t>
            </a:r>
            <a:r>
              <a:rPr lang="en-US" dirty="0" err="1"/>
              <a:t>omhändertagande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/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fortsatt</a:t>
            </a:r>
            <a:r>
              <a:rPr lang="en-US" dirty="0"/>
              <a:t> </a:t>
            </a:r>
            <a:r>
              <a:rPr lang="en-US" dirty="0" err="1"/>
              <a:t>speciell</a:t>
            </a:r>
            <a:r>
              <a:rPr lang="en-US" dirty="0"/>
              <a:t> observation</a:t>
            </a:r>
          </a:p>
          <a:p>
            <a:pPr lvl="1"/>
            <a:r>
              <a:rPr lang="en-US" dirty="0"/>
              <a:t>Grad 4: </a:t>
            </a:r>
            <a:r>
              <a:rPr lang="en-US" dirty="0" err="1"/>
              <a:t>Påverkar</a:t>
            </a:r>
            <a:r>
              <a:rPr lang="en-US" dirty="0"/>
              <a:t> </a:t>
            </a:r>
            <a:r>
              <a:rPr lang="en-US" dirty="0" err="1"/>
              <a:t>omhändertagandet</a:t>
            </a:r>
            <a:r>
              <a:rPr lang="en-US" dirty="0"/>
              <a:t> </a:t>
            </a:r>
            <a:r>
              <a:rPr lang="en-US" dirty="0" err="1"/>
              <a:t>så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intensivvård</a:t>
            </a:r>
            <a:r>
              <a:rPr lang="en-US" dirty="0"/>
              <a:t> </a:t>
            </a:r>
            <a:r>
              <a:rPr lang="en-US" dirty="0" err="1"/>
              <a:t>krävs</a:t>
            </a:r>
            <a:r>
              <a:rPr lang="en-US" dirty="0"/>
              <a:t> </a:t>
            </a:r>
            <a:r>
              <a:rPr lang="en-US" dirty="0" err="1"/>
              <a:t>postoperativt</a:t>
            </a:r>
            <a:endParaRPr lang="en-US" dirty="0"/>
          </a:p>
          <a:p>
            <a:pPr lvl="1"/>
            <a:r>
              <a:rPr lang="en-US" dirty="0"/>
              <a:t>Grad 5: </a:t>
            </a:r>
            <a:r>
              <a:rPr lang="en-US" dirty="0" err="1"/>
              <a:t>Medför</a:t>
            </a:r>
            <a:r>
              <a:rPr lang="en-US" dirty="0"/>
              <a:t> </a:t>
            </a:r>
            <a:r>
              <a:rPr lang="en-US" dirty="0" err="1"/>
              <a:t>sannolikt</a:t>
            </a:r>
            <a:r>
              <a:rPr lang="en-US" dirty="0"/>
              <a:t> </a:t>
            </a:r>
            <a:r>
              <a:rPr lang="en-US" dirty="0" err="1"/>
              <a:t>bestående</a:t>
            </a:r>
            <a:r>
              <a:rPr lang="en-US" dirty="0"/>
              <a:t> </a:t>
            </a:r>
            <a:r>
              <a:rPr lang="en-US" dirty="0" err="1"/>
              <a:t>skada</a:t>
            </a:r>
            <a:r>
              <a:rPr lang="en-US" dirty="0"/>
              <a:t>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död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6384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Resultat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Stammer </a:t>
            </a:r>
            <a:r>
              <a:rPr lang="en-US" b="1" dirty="0" err="1" smtClean="0"/>
              <a:t>svårighetsgraderingen</a:t>
            </a:r>
            <a:r>
              <a:rPr lang="en-US" b="1" dirty="0"/>
              <a:t>?</a:t>
            </a:r>
          </a:p>
          <a:p>
            <a:r>
              <a:rPr lang="en-US" dirty="0" err="1" smtClean="0"/>
              <a:t>Fråga</a:t>
            </a:r>
            <a:r>
              <a:rPr lang="en-US" dirty="0" smtClean="0"/>
              <a:t>: </a:t>
            </a:r>
            <a:r>
              <a:rPr lang="en-US" dirty="0" err="1" smtClean="0"/>
              <a:t>har</a:t>
            </a:r>
            <a:r>
              <a:rPr lang="en-US" dirty="0" smtClean="0"/>
              <a:t> man </a:t>
            </a:r>
            <a:r>
              <a:rPr lang="en-US" dirty="0" err="1" smtClean="0"/>
              <a:t>registrerat</a:t>
            </a:r>
            <a:r>
              <a:rPr lang="en-US" dirty="0" smtClean="0"/>
              <a:t> </a:t>
            </a:r>
            <a:r>
              <a:rPr lang="en-US" dirty="0" err="1" smtClean="0"/>
              <a:t>rätt</a:t>
            </a:r>
            <a:r>
              <a:rPr lang="en-US" dirty="0" smtClean="0"/>
              <a:t> </a:t>
            </a:r>
            <a:r>
              <a:rPr lang="en-US" dirty="0" err="1" smtClean="0"/>
              <a:t>svårighetskod</a:t>
            </a:r>
            <a:r>
              <a:rPr lang="en-US" dirty="0" smtClean="0"/>
              <a:t> </a:t>
            </a:r>
            <a:r>
              <a:rPr lang="en-US" dirty="0" err="1" smtClean="0"/>
              <a:t>jf.m</a:t>
            </a:r>
            <a:r>
              <a:rPr lang="en-US" dirty="0" smtClean="0"/>
              <a:t>. </a:t>
            </a:r>
            <a:r>
              <a:rPr lang="en-US" dirty="0" err="1" smtClean="0"/>
              <a:t>bedömmaren</a:t>
            </a:r>
            <a:r>
              <a:rPr lang="en-US" dirty="0" smtClean="0"/>
              <a:t>?</a:t>
            </a:r>
          </a:p>
          <a:p>
            <a:r>
              <a:rPr lang="en-US" dirty="0" smtClean="0"/>
              <a:t>De </a:t>
            </a:r>
            <a:r>
              <a:rPr lang="en-US" dirty="0" err="1" smtClean="0"/>
              <a:t>flesta</a:t>
            </a:r>
            <a:r>
              <a:rPr lang="en-US" dirty="0" smtClean="0"/>
              <a:t> </a:t>
            </a:r>
            <a:r>
              <a:rPr lang="en-US" dirty="0" err="1" smtClean="0"/>
              <a:t>var</a:t>
            </a:r>
            <a:r>
              <a:rPr lang="en-US" dirty="0" smtClean="0"/>
              <a:t> Grad 1+2</a:t>
            </a:r>
          </a:p>
          <a:p>
            <a:r>
              <a:rPr lang="en-US" dirty="0" smtClean="0"/>
              <a:t>Inga Grad 4 </a:t>
            </a:r>
            <a:r>
              <a:rPr lang="en-US" dirty="0" err="1" smtClean="0"/>
              <a:t>eller</a:t>
            </a:r>
            <a:r>
              <a:rPr lang="en-US" dirty="0" smtClean="0"/>
              <a:t> 5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63582"/>
            <a:ext cx="3111322" cy="2309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284984"/>
            <a:ext cx="3168352" cy="24198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471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Resultat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3172075"/>
              </p:ext>
            </p:extLst>
          </p:nvPr>
        </p:nvGraphicFramePr>
        <p:xfrm>
          <a:off x="755576" y="2060848"/>
          <a:ext cx="7344816" cy="1368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/>
                <a:gridCol w="1224136"/>
                <a:gridCol w="1224136"/>
                <a:gridCol w="1224136"/>
                <a:gridCol w="1224136"/>
                <a:gridCol w="1224136"/>
              </a:tblGrid>
              <a:tr h="367188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Grad 1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Grad 2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Grad 3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3377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Användare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Bedömmare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Användare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Bedömmare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Användare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Bedömmare</a:t>
                      </a:r>
                      <a:endParaRPr lang="en-US" dirty="0"/>
                    </a:p>
                  </a:txBody>
                  <a:tcPr/>
                </a:tc>
              </a:tr>
              <a:tr h="367188">
                <a:tc>
                  <a:txBody>
                    <a:bodyPr/>
                    <a:lstStyle/>
                    <a:p>
                      <a:r>
                        <a:rPr lang="en-US" dirty="0" smtClean="0"/>
                        <a:t>16.6%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60.6%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75.1%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22.8%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18.1%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123728" y="3933056"/>
            <a:ext cx="35581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/>
              <a:t>Κ</a:t>
            </a:r>
            <a:r>
              <a:rPr lang="en-US" sz="2000" dirty="0"/>
              <a:t>-</a:t>
            </a:r>
            <a:r>
              <a:rPr lang="en-US" sz="2000" dirty="0" err="1"/>
              <a:t>värde</a:t>
            </a:r>
            <a:r>
              <a:rPr lang="en-US" sz="2000" dirty="0"/>
              <a:t> </a:t>
            </a:r>
            <a:r>
              <a:rPr lang="en-US" sz="2000" dirty="0" smtClean="0"/>
              <a:t>0.56 </a:t>
            </a:r>
            <a:r>
              <a:rPr lang="en-US" sz="2000" dirty="0"/>
              <a:t>(</a:t>
            </a:r>
            <a:r>
              <a:rPr lang="en-US" sz="2000" dirty="0" err="1" smtClean="0"/>
              <a:t>stämmer</a:t>
            </a:r>
            <a:r>
              <a:rPr lang="en-US" sz="2000" dirty="0" smtClean="0"/>
              <a:t> </a:t>
            </a:r>
            <a:r>
              <a:rPr lang="en-US" sz="2000" dirty="0" err="1" smtClean="0"/>
              <a:t>måttligt</a:t>
            </a:r>
            <a:r>
              <a:rPr lang="en-US" sz="2000" dirty="0" smtClean="0"/>
              <a:t> </a:t>
            </a:r>
            <a:r>
              <a:rPr lang="en-US" sz="2000" dirty="0" err="1" smtClean="0"/>
              <a:t>väl</a:t>
            </a:r>
            <a:r>
              <a:rPr lang="en-US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6987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Resultat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55576" y="1447800"/>
            <a:ext cx="7772400" cy="4572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 smtClean="0"/>
              <a:t>Vilka</a:t>
            </a:r>
            <a:r>
              <a:rPr lang="en-US" b="1" dirty="0" smtClean="0"/>
              <a:t> </a:t>
            </a:r>
            <a:r>
              <a:rPr lang="en-US" b="1" dirty="0" err="1" smtClean="0"/>
              <a:t>är</a:t>
            </a:r>
            <a:r>
              <a:rPr lang="en-US" b="1" dirty="0" smtClean="0"/>
              <a:t> de </a:t>
            </a:r>
            <a:r>
              <a:rPr lang="en-US" b="1" dirty="0" err="1" smtClean="0"/>
              <a:t>vanligaste</a:t>
            </a:r>
            <a:r>
              <a:rPr lang="en-US" b="1" dirty="0" smtClean="0"/>
              <a:t> </a:t>
            </a:r>
            <a:r>
              <a:rPr lang="en-US" b="1" dirty="0" err="1" smtClean="0"/>
              <a:t>komplikationer</a:t>
            </a:r>
            <a:r>
              <a:rPr lang="en-US" b="1" dirty="0" smtClean="0"/>
              <a:t>?</a:t>
            </a:r>
          </a:p>
          <a:p>
            <a:r>
              <a:rPr lang="en-US" sz="2200" dirty="0" smtClean="0"/>
              <a:t>U302 </a:t>
            </a:r>
            <a:r>
              <a:rPr lang="en-US" sz="2200" dirty="0" err="1" smtClean="0"/>
              <a:t>smärta</a:t>
            </a:r>
            <a:r>
              <a:rPr lang="en-US" sz="2200" dirty="0" smtClean="0"/>
              <a:t> vid </a:t>
            </a:r>
            <a:r>
              <a:rPr lang="en-US" sz="2200" dirty="0" err="1" smtClean="0"/>
              <a:t>ankomst</a:t>
            </a:r>
            <a:r>
              <a:rPr lang="en-US" sz="2200" dirty="0" smtClean="0"/>
              <a:t> (15.2%)</a:t>
            </a:r>
          </a:p>
          <a:p>
            <a:r>
              <a:rPr lang="en-US" sz="2200" dirty="0" smtClean="0"/>
              <a:t>U301: </a:t>
            </a:r>
            <a:r>
              <a:rPr lang="en-US" sz="2200" dirty="0" err="1" smtClean="0"/>
              <a:t>Svår</a:t>
            </a:r>
            <a:r>
              <a:rPr lang="en-US" sz="2200" dirty="0" smtClean="0"/>
              <a:t> </a:t>
            </a:r>
            <a:r>
              <a:rPr lang="en-US" sz="2200" dirty="0" err="1" smtClean="0"/>
              <a:t>smärta</a:t>
            </a:r>
            <a:r>
              <a:rPr lang="en-US" sz="2200" dirty="0" smtClean="0"/>
              <a:t> (10.8%)</a:t>
            </a:r>
          </a:p>
          <a:p>
            <a:r>
              <a:rPr lang="en-US" sz="2200" dirty="0" smtClean="0"/>
              <a:t>U311: </a:t>
            </a:r>
            <a:r>
              <a:rPr lang="en-US" sz="2200" dirty="0" err="1" smtClean="0"/>
              <a:t>Illamående</a:t>
            </a:r>
            <a:r>
              <a:rPr lang="en-US" sz="2200" dirty="0" smtClean="0"/>
              <a:t> </a:t>
            </a:r>
            <a:r>
              <a:rPr lang="en-US" sz="2200" dirty="0" err="1" smtClean="0"/>
              <a:t>behandling</a:t>
            </a:r>
            <a:r>
              <a:rPr lang="en-US" sz="2200" dirty="0" smtClean="0"/>
              <a:t> (7.7%)</a:t>
            </a:r>
          </a:p>
          <a:p>
            <a:r>
              <a:rPr lang="en-US" sz="2200" dirty="0" smtClean="0"/>
              <a:t>U511: </a:t>
            </a:r>
            <a:r>
              <a:rPr lang="en-US" sz="2200" dirty="0" err="1"/>
              <a:t>Ö</a:t>
            </a:r>
            <a:r>
              <a:rPr lang="en-US" sz="2200" dirty="0" err="1" smtClean="0"/>
              <a:t>verflylld</a:t>
            </a:r>
            <a:r>
              <a:rPr lang="en-US" sz="2200" dirty="0" smtClean="0"/>
              <a:t> </a:t>
            </a:r>
            <a:r>
              <a:rPr lang="en-US" sz="2200" dirty="0" err="1" smtClean="0"/>
              <a:t>blåsa</a:t>
            </a:r>
            <a:r>
              <a:rPr lang="en-US" sz="2200" dirty="0" smtClean="0"/>
              <a:t> (6.4%)</a:t>
            </a:r>
          </a:p>
          <a:p>
            <a:r>
              <a:rPr lang="en-US" sz="2200" dirty="0" smtClean="0"/>
              <a:t>U512 </a:t>
            </a:r>
            <a:r>
              <a:rPr lang="en-US" sz="2200" dirty="0" err="1" smtClean="0"/>
              <a:t>Oplanerat</a:t>
            </a:r>
            <a:r>
              <a:rPr lang="en-US" sz="2200" dirty="0" smtClean="0"/>
              <a:t> </a:t>
            </a:r>
            <a:r>
              <a:rPr lang="en-US" sz="2200" dirty="0" err="1" smtClean="0"/>
              <a:t>kateterisering</a:t>
            </a:r>
            <a:r>
              <a:rPr lang="en-US" sz="2200" dirty="0" smtClean="0"/>
              <a:t> (5.1%)</a:t>
            </a:r>
          </a:p>
          <a:p>
            <a:r>
              <a:rPr lang="en-US" sz="2200" dirty="0" smtClean="0"/>
              <a:t>U221: Hypotension (5.1%)</a:t>
            </a:r>
            <a:endParaRPr lang="en-US" sz="2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1916832"/>
            <a:ext cx="3730972" cy="349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51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Konklusioner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Frekvensen </a:t>
            </a:r>
            <a:r>
              <a:rPr lang="en-US" dirty="0" err="1" smtClean="0"/>
              <a:t>av</a:t>
            </a:r>
            <a:r>
              <a:rPr lang="en-US" dirty="0" smtClean="0"/>
              <a:t> </a:t>
            </a:r>
            <a:r>
              <a:rPr lang="en-US" dirty="0" err="1" smtClean="0"/>
              <a:t>avvikelser</a:t>
            </a:r>
            <a:r>
              <a:rPr lang="en-US" dirty="0" smtClean="0"/>
              <a:t> </a:t>
            </a:r>
            <a:r>
              <a:rPr lang="en-US" dirty="0" err="1" smtClean="0"/>
              <a:t>och</a:t>
            </a:r>
            <a:r>
              <a:rPr lang="en-US" dirty="0" smtClean="0"/>
              <a:t> </a:t>
            </a:r>
            <a:r>
              <a:rPr lang="en-US" dirty="0" err="1" smtClean="0"/>
              <a:t>komplikationer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UVA </a:t>
            </a:r>
            <a:r>
              <a:rPr lang="en-US" dirty="0" err="1" smtClean="0"/>
              <a:t>är</a:t>
            </a:r>
            <a:r>
              <a:rPr lang="en-US" dirty="0" smtClean="0"/>
              <a:t> ca. 50%</a:t>
            </a:r>
          </a:p>
          <a:p>
            <a:r>
              <a:rPr lang="en-US" dirty="0" err="1" smtClean="0"/>
              <a:t>Det</a:t>
            </a:r>
            <a:r>
              <a:rPr lang="en-US" dirty="0" smtClean="0"/>
              <a:t> </a:t>
            </a:r>
            <a:r>
              <a:rPr lang="en-US" dirty="0" err="1" smtClean="0"/>
              <a:t>flesta</a:t>
            </a:r>
            <a:r>
              <a:rPr lang="en-US" dirty="0" smtClean="0"/>
              <a:t> </a:t>
            </a:r>
            <a:r>
              <a:rPr lang="en-US" dirty="0" err="1" smtClean="0"/>
              <a:t>av</a:t>
            </a:r>
            <a:r>
              <a:rPr lang="en-US" dirty="0" smtClean="0"/>
              <a:t> </a:t>
            </a:r>
            <a:r>
              <a:rPr lang="en-US" dirty="0" err="1" smtClean="0"/>
              <a:t>dessa</a:t>
            </a:r>
            <a:r>
              <a:rPr lang="en-US" dirty="0" smtClean="0"/>
              <a:t> </a:t>
            </a:r>
            <a:r>
              <a:rPr lang="en-US" dirty="0" err="1" smtClean="0"/>
              <a:t>är</a:t>
            </a:r>
            <a:r>
              <a:rPr lang="en-US" dirty="0" smtClean="0"/>
              <a:t> </a:t>
            </a:r>
            <a:r>
              <a:rPr lang="en-US" dirty="0" err="1" smtClean="0"/>
              <a:t>av</a:t>
            </a:r>
            <a:r>
              <a:rPr lang="en-US" dirty="0" smtClean="0"/>
              <a:t> </a:t>
            </a:r>
            <a:r>
              <a:rPr lang="en-US" dirty="0" err="1" smtClean="0"/>
              <a:t>svårighetsgrad</a:t>
            </a:r>
            <a:r>
              <a:rPr lang="en-US" dirty="0" smtClean="0"/>
              <a:t> 2</a:t>
            </a:r>
          </a:p>
          <a:p>
            <a:r>
              <a:rPr lang="en-US" dirty="0" err="1" smtClean="0"/>
              <a:t>Det</a:t>
            </a:r>
            <a:r>
              <a:rPr lang="en-US" dirty="0" smtClean="0"/>
              <a:t> </a:t>
            </a:r>
            <a:r>
              <a:rPr lang="en-US" dirty="0" err="1" smtClean="0"/>
              <a:t>flesta</a:t>
            </a:r>
            <a:r>
              <a:rPr lang="en-US" dirty="0" smtClean="0"/>
              <a:t> </a:t>
            </a:r>
            <a:r>
              <a:rPr lang="en-US" dirty="0" err="1" smtClean="0"/>
              <a:t>rör</a:t>
            </a:r>
            <a:r>
              <a:rPr lang="en-US" dirty="0" smtClean="0"/>
              <a:t> sig </a:t>
            </a:r>
            <a:r>
              <a:rPr lang="en-US" dirty="0" err="1" smtClean="0"/>
              <a:t>om</a:t>
            </a:r>
            <a:r>
              <a:rPr lang="en-US" dirty="0" smtClean="0"/>
              <a:t> </a:t>
            </a:r>
            <a:r>
              <a:rPr lang="en-US" dirty="0" err="1" smtClean="0"/>
              <a:t>smärta</a:t>
            </a:r>
            <a:r>
              <a:rPr lang="en-US" dirty="0" smtClean="0"/>
              <a:t>, </a:t>
            </a:r>
            <a:r>
              <a:rPr lang="en-US" dirty="0" err="1" smtClean="0"/>
              <a:t>illamående</a:t>
            </a:r>
            <a:r>
              <a:rPr lang="en-US" dirty="0" smtClean="0"/>
              <a:t>, </a:t>
            </a:r>
            <a:r>
              <a:rPr lang="en-US" dirty="0" err="1" smtClean="0"/>
              <a:t>blåstömning</a:t>
            </a:r>
            <a:r>
              <a:rPr lang="en-US" dirty="0" smtClean="0"/>
              <a:t>, hypotension</a:t>
            </a:r>
          </a:p>
        </p:txBody>
      </p:sp>
    </p:spTree>
    <p:extLst>
      <p:ext uri="{BB962C8B-B14F-4D97-AF65-F5344CB8AC3E}">
        <p14:creationId xmlns:p14="http://schemas.microsoft.com/office/powerpoint/2010/main" val="184115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Konklusioner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593304"/>
            <a:ext cx="7772400" cy="4572000"/>
          </a:xfrm>
        </p:spPr>
        <p:txBody>
          <a:bodyPr/>
          <a:lstStyle/>
          <a:p>
            <a:r>
              <a:rPr lang="en-US" dirty="0" err="1" smtClean="0"/>
              <a:t>Signifikant</a:t>
            </a:r>
            <a:r>
              <a:rPr lang="en-US" dirty="0" smtClean="0"/>
              <a:t> </a:t>
            </a:r>
            <a:r>
              <a:rPr lang="en-US" dirty="0" err="1" smtClean="0"/>
              <a:t>underrapportering</a:t>
            </a:r>
            <a:endParaRPr lang="en-US" dirty="0" smtClean="0"/>
          </a:p>
          <a:p>
            <a:r>
              <a:rPr lang="en-US" dirty="0" smtClean="0"/>
              <a:t>Bra </a:t>
            </a:r>
            <a:r>
              <a:rPr lang="en-US" dirty="0" err="1" smtClean="0"/>
              <a:t>överenskommelse</a:t>
            </a:r>
            <a:r>
              <a:rPr lang="en-US" dirty="0" smtClean="0"/>
              <a:t> med </a:t>
            </a:r>
            <a:r>
              <a:rPr lang="en-US" dirty="0" err="1" smtClean="0"/>
              <a:t>bedömmaren</a:t>
            </a:r>
            <a:r>
              <a:rPr lang="en-US" dirty="0" smtClean="0"/>
              <a:t> </a:t>
            </a:r>
            <a:r>
              <a:rPr lang="en-US" dirty="0" err="1" smtClean="0"/>
              <a:t>när</a:t>
            </a:r>
            <a:r>
              <a:rPr lang="en-US" dirty="0" smtClean="0"/>
              <a:t> </a:t>
            </a:r>
            <a:r>
              <a:rPr lang="en-US" dirty="0" err="1" smtClean="0"/>
              <a:t>det</a:t>
            </a:r>
            <a:r>
              <a:rPr lang="en-US" dirty="0" smtClean="0"/>
              <a:t> </a:t>
            </a:r>
            <a:r>
              <a:rPr lang="en-US" dirty="0" err="1" smtClean="0"/>
              <a:t>gäller</a:t>
            </a:r>
            <a:r>
              <a:rPr lang="en-US" dirty="0" smtClean="0"/>
              <a:t> </a:t>
            </a:r>
            <a:r>
              <a:rPr lang="en-US" dirty="0" err="1" smtClean="0"/>
              <a:t>förekomst</a:t>
            </a:r>
            <a:r>
              <a:rPr lang="en-US" dirty="0" smtClean="0"/>
              <a:t> </a:t>
            </a:r>
            <a:r>
              <a:rPr lang="en-US" dirty="0" err="1" smtClean="0"/>
              <a:t>av</a:t>
            </a:r>
            <a:r>
              <a:rPr lang="en-US" dirty="0" smtClean="0"/>
              <a:t> en </a:t>
            </a:r>
            <a:r>
              <a:rPr lang="en-US" dirty="0" err="1" smtClean="0"/>
              <a:t>komplikation</a:t>
            </a:r>
            <a:endParaRPr lang="en-US" dirty="0" smtClean="0"/>
          </a:p>
          <a:p>
            <a:r>
              <a:rPr lang="en-US" dirty="0" err="1" smtClean="0"/>
              <a:t>Mindre</a:t>
            </a:r>
            <a:r>
              <a:rPr lang="en-US" dirty="0" smtClean="0"/>
              <a:t> bra </a:t>
            </a:r>
            <a:r>
              <a:rPr lang="en-US" dirty="0" err="1" smtClean="0"/>
              <a:t>när</a:t>
            </a:r>
            <a:r>
              <a:rPr lang="en-US" dirty="0" smtClean="0"/>
              <a:t> </a:t>
            </a:r>
            <a:r>
              <a:rPr lang="en-US" dirty="0" err="1" smtClean="0"/>
              <a:t>det</a:t>
            </a:r>
            <a:r>
              <a:rPr lang="en-US" dirty="0" smtClean="0"/>
              <a:t> </a:t>
            </a:r>
            <a:r>
              <a:rPr lang="en-US" dirty="0" err="1" smtClean="0"/>
              <a:t>gäller</a:t>
            </a:r>
            <a:r>
              <a:rPr lang="en-US" dirty="0" smtClean="0"/>
              <a:t> </a:t>
            </a:r>
            <a:r>
              <a:rPr lang="en-US" dirty="0" err="1" smtClean="0"/>
              <a:t>antal</a:t>
            </a:r>
            <a:r>
              <a:rPr lang="en-US" dirty="0" smtClean="0"/>
              <a:t> (</a:t>
            </a:r>
            <a:r>
              <a:rPr lang="en-US" dirty="0" err="1" smtClean="0"/>
              <a:t>underregistrering</a:t>
            </a:r>
            <a:r>
              <a:rPr lang="en-US" dirty="0" smtClean="0"/>
              <a:t>), </a:t>
            </a:r>
            <a:r>
              <a:rPr lang="en-US" dirty="0" err="1" smtClean="0"/>
              <a:t>typ</a:t>
            </a:r>
            <a:r>
              <a:rPr lang="en-US" dirty="0" smtClean="0"/>
              <a:t> (</a:t>
            </a:r>
            <a:r>
              <a:rPr lang="en-US" dirty="0" err="1" smtClean="0"/>
              <a:t>fel</a:t>
            </a:r>
            <a:r>
              <a:rPr lang="en-US" dirty="0" smtClean="0"/>
              <a:t> </a:t>
            </a:r>
            <a:r>
              <a:rPr lang="en-US" dirty="0" err="1" smtClean="0"/>
              <a:t>kod</a:t>
            </a:r>
            <a:r>
              <a:rPr lang="en-US" dirty="0" smtClean="0"/>
              <a:t>) </a:t>
            </a:r>
            <a:r>
              <a:rPr lang="en-US" dirty="0" err="1" smtClean="0"/>
              <a:t>och</a:t>
            </a:r>
            <a:r>
              <a:rPr lang="en-US" dirty="0" smtClean="0"/>
              <a:t> </a:t>
            </a:r>
            <a:r>
              <a:rPr lang="en-US" dirty="0" err="1" smtClean="0"/>
              <a:t>svårighetsgrad</a:t>
            </a:r>
            <a:r>
              <a:rPr lang="en-US" dirty="0" smtClean="0"/>
              <a:t> (</a:t>
            </a:r>
            <a:r>
              <a:rPr lang="en-US" dirty="0" err="1" smtClean="0"/>
              <a:t>fel</a:t>
            </a:r>
            <a:r>
              <a:rPr lang="en-US" dirty="0" smtClean="0"/>
              <a:t> grad)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86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Aktiviteter</a:t>
            </a:r>
            <a:r>
              <a:rPr lang="en-US" dirty="0" smtClean="0"/>
              <a:t> under 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2095872"/>
            <a:ext cx="7772400" cy="3493368"/>
          </a:xfrm>
        </p:spPr>
        <p:txBody>
          <a:bodyPr/>
          <a:lstStyle/>
          <a:p>
            <a:r>
              <a:rPr lang="en-US" dirty="0" err="1" smtClean="0"/>
              <a:t>Validering</a:t>
            </a:r>
            <a:r>
              <a:rPr lang="en-US" dirty="0" smtClean="0"/>
              <a:t> </a:t>
            </a:r>
            <a:r>
              <a:rPr lang="en-US" dirty="0" err="1" smtClean="0"/>
              <a:t>av</a:t>
            </a:r>
            <a:r>
              <a:rPr lang="en-US" dirty="0" smtClean="0"/>
              <a:t> PAKUVA 2.0</a:t>
            </a:r>
          </a:p>
          <a:p>
            <a:r>
              <a:rPr lang="en-US" dirty="0" err="1" smtClean="0"/>
              <a:t>Utformning</a:t>
            </a:r>
            <a:r>
              <a:rPr lang="en-US" dirty="0" smtClean="0"/>
              <a:t> </a:t>
            </a:r>
            <a:r>
              <a:rPr lang="en-US" dirty="0" err="1" smtClean="0"/>
              <a:t>av</a:t>
            </a:r>
            <a:r>
              <a:rPr lang="en-US" dirty="0" smtClean="0"/>
              <a:t> PAKUVA 3.0</a:t>
            </a:r>
          </a:p>
          <a:p>
            <a:r>
              <a:rPr lang="en-US" dirty="0" err="1" smtClean="0"/>
              <a:t>Utforming</a:t>
            </a:r>
            <a:r>
              <a:rPr lang="en-US" dirty="0" smtClean="0"/>
              <a:t> </a:t>
            </a:r>
            <a:r>
              <a:rPr lang="en-US" dirty="0" err="1" smtClean="0"/>
              <a:t>av</a:t>
            </a:r>
            <a:r>
              <a:rPr lang="en-US" dirty="0" smtClean="0"/>
              <a:t> barn </a:t>
            </a:r>
            <a:r>
              <a:rPr lang="en-US" dirty="0" err="1" smtClean="0"/>
              <a:t>komplikationsvariabler</a:t>
            </a:r>
            <a:r>
              <a:rPr lang="en-US" dirty="0" smtClean="0"/>
              <a:t> </a:t>
            </a:r>
            <a:r>
              <a:rPr lang="en-US" dirty="0" err="1" smtClean="0"/>
              <a:t>tillsammas</a:t>
            </a:r>
            <a:r>
              <a:rPr lang="en-US" dirty="0" smtClean="0"/>
              <a:t> med SFAI-BABI</a:t>
            </a:r>
          </a:p>
          <a:p>
            <a:r>
              <a:rPr lang="en-US" dirty="0" err="1" smtClean="0"/>
              <a:t>Utdatarapport</a:t>
            </a:r>
            <a:endParaRPr lang="en-US" dirty="0" smtClean="0"/>
          </a:p>
          <a:p>
            <a:r>
              <a:rPr lang="en-US" dirty="0" err="1" smtClean="0"/>
              <a:t>Ny</a:t>
            </a:r>
            <a:r>
              <a:rPr lang="en-US" dirty="0" smtClean="0"/>
              <a:t> </a:t>
            </a:r>
            <a:r>
              <a:rPr lang="en-US" dirty="0" err="1" smtClean="0"/>
              <a:t>modul</a:t>
            </a:r>
            <a:r>
              <a:rPr lang="en-US" dirty="0" smtClean="0"/>
              <a:t> med postop </a:t>
            </a:r>
            <a:r>
              <a:rPr lang="en-US" dirty="0" err="1" smtClean="0"/>
              <a:t>komplikationer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vårdavdelningar</a:t>
            </a:r>
            <a:endParaRPr lang="en-US" dirty="0" smtClean="0"/>
          </a:p>
          <a:p>
            <a:r>
              <a:rPr lang="en-US" dirty="0" err="1" smtClean="0"/>
              <a:t>Samarbete</a:t>
            </a:r>
            <a:r>
              <a:rPr lang="en-US" dirty="0" smtClean="0"/>
              <a:t> med SPOV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91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Hur</a:t>
            </a:r>
            <a:r>
              <a:rPr lang="en-US" dirty="0" smtClean="0"/>
              <a:t> </a:t>
            </a:r>
            <a:r>
              <a:rPr lang="en-US" dirty="0" err="1" smtClean="0"/>
              <a:t>går</a:t>
            </a:r>
            <a:r>
              <a:rPr lang="en-US" dirty="0" smtClean="0"/>
              <a:t> vi </a:t>
            </a:r>
            <a:r>
              <a:rPr lang="en-US" dirty="0" err="1" smtClean="0"/>
              <a:t>vidare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PAKUVA 3.0</a:t>
            </a:r>
          </a:p>
          <a:p>
            <a:r>
              <a:rPr lang="en-US" dirty="0" err="1" smtClean="0"/>
              <a:t>Obligatorisk</a:t>
            </a:r>
            <a:r>
              <a:rPr lang="en-US" dirty="0" smtClean="0"/>
              <a:t> </a:t>
            </a:r>
            <a:r>
              <a:rPr lang="en-US" dirty="0" err="1" smtClean="0"/>
              <a:t>registrering</a:t>
            </a:r>
            <a:r>
              <a:rPr lang="en-US" dirty="0" smtClean="0"/>
              <a:t> fr.o.m.20160401</a:t>
            </a:r>
          </a:p>
          <a:p>
            <a:r>
              <a:rPr lang="en-US" dirty="0" err="1" smtClean="0"/>
              <a:t>Validering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framtiden</a:t>
            </a:r>
            <a:r>
              <a:rPr lang="en-US" dirty="0" smtClean="0"/>
              <a:t> </a:t>
            </a:r>
            <a:r>
              <a:rPr lang="en-US" dirty="0" err="1" smtClean="0"/>
              <a:t>görs</a:t>
            </a:r>
            <a:r>
              <a:rPr lang="en-US" dirty="0" smtClean="0"/>
              <a:t> </a:t>
            </a:r>
            <a:r>
              <a:rPr lang="en-US" dirty="0" err="1" smtClean="0"/>
              <a:t>lokalt</a:t>
            </a:r>
            <a:r>
              <a:rPr lang="en-US" dirty="0" smtClean="0"/>
              <a:t> </a:t>
            </a:r>
            <a:r>
              <a:rPr lang="en-US" dirty="0" err="1" smtClean="0"/>
              <a:t>och</a:t>
            </a:r>
            <a:r>
              <a:rPr lang="en-US" dirty="0" smtClean="0"/>
              <a:t> </a:t>
            </a:r>
            <a:r>
              <a:rPr lang="en-US" dirty="0" err="1" smtClean="0"/>
              <a:t>externt</a:t>
            </a:r>
            <a:endParaRPr lang="en-US" dirty="0" smtClean="0"/>
          </a:p>
          <a:p>
            <a:r>
              <a:rPr lang="en-US" dirty="0" err="1" smtClean="0"/>
              <a:t>Förbättringspotential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/>
              <a:t>Elektronisk</a:t>
            </a:r>
            <a:r>
              <a:rPr lang="en-US" dirty="0"/>
              <a:t> </a:t>
            </a:r>
            <a:r>
              <a:rPr lang="en-US" dirty="0" err="1"/>
              <a:t>överföring</a:t>
            </a:r>
            <a:r>
              <a:rPr lang="en-US" dirty="0"/>
              <a:t> </a:t>
            </a:r>
            <a:r>
              <a:rPr lang="en-US" dirty="0" err="1"/>
              <a:t>av</a:t>
            </a:r>
            <a:r>
              <a:rPr lang="en-US" dirty="0"/>
              <a:t> PAKUVA </a:t>
            </a:r>
            <a:r>
              <a:rPr lang="en-US" dirty="0" err="1"/>
              <a:t>variabler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&gt;90% </a:t>
            </a:r>
            <a:r>
              <a:rPr lang="en-US" dirty="0" err="1" smtClean="0"/>
              <a:t>ifyllda</a:t>
            </a:r>
            <a:endParaRPr lang="en-US" dirty="0" smtClean="0"/>
          </a:p>
          <a:p>
            <a:pPr lvl="1"/>
            <a:r>
              <a:rPr lang="en-US" dirty="0" err="1" smtClean="0"/>
              <a:t>siktar</a:t>
            </a:r>
            <a:r>
              <a:rPr lang="en-US" dirty="0" smtClean="0"/>
              <a:t> mot 10% </a:t>
            </a:r>
            <a:r>
              <a:rPr lang="en-US" dirty="0" err="1" smtClean="0"/>
              <a:t>minskning</a:t>
            </a:r>
            <a:r>
              <a:rPr lang="en-US" dirty="0" smtClean="0"/>
              <a:t> </a:t>
            </a:r>
            <a:r>
              <a:rPr lang="en-US" dirty="0" err="1" smtClean="0"/>
              <a:t>av</a:t>
            </a:r>
            <a:r>
              <a:rPr lang="en-US" dirty="0" smtClean="0"/>
              <a:t> </a:t>
            </a:r>
            <a:r>
              <a:rPr lang="en-US" dirty="0" err="1" smtClean="0"/>
              <a:t>samtliga</a:t>
            </a:r>
            <a:r>
              <a:rPr lang="en-US" dirty="0" smtClean="0"/>
              <a:t> </a:t>
            </a:r>
            <a:r>
              <a:rPr lang="en-US" dirty="0" err="1" smtClean="0"/>
              <a:t>komplikationer</a:t>
            </a:r>
            <a:r>
              <a:rPr lang="en-US" dirty="0" smtClean="0"/>
              <a:t> 2016-2017?</a:t>
            </a:r>
          </a:p>
          <a:p>
            <a:pPr lvl="1"/>
            <a:r>
              <a:rPr lang="en-US" dirty="0" smtClean="0"/>
              <a:t>10% </a:t>
            </a:r>
            <a:r>
              <a:rPr lang="en-US" dirty="0" err="1" smtClean="0"/>
              <a:t>minskning</a:t>
            </a:r>
            <a:r>
              <a:rPr lang="en-US" dirty="0" smtClean="0"/>
              <a:t> </a:t>
            </a:r>
            <a:r>
              <a:rPr lang="en-US" dirty="0" err="1" smtClean="0"/>
              <a:t>av</a:t>
            </a:r>
            <a:r>
              <a:rPr lang="en-US" dirty="0" smtClean="0"/>
              <a:t> PONV, </a:t>
            </a:r>
            <a:r>
              <a:rPr lang="en-US" dirty="0" err="1" smtClean="0"/>
              <a:t>smärta</a:t>
            </a:r>
            <a:r>
              <a:rPr lang="en-US" dirty="0" smtClean="0"/>
              <a:t>, </a:t>
            </a:r>
            <a:r>
              <a:rPr lang="en-US" dirty="0" err="1" smtClean="0"/>
              <a:t>överfylld</a:t>
            </a:r>
            <a:r>
              <a:rPr lang="en-US" dirty="0" smtClean="0"/>
              <a:t> </a:t>
            </a:r>
            <a:r>
              <a:rPr lang="en-US" dirty="0" err="1" smtClean="0"/>
              <a:t>blåsa</a:t>
            </a:r>
            <a:r>
              <a:rPr lang="en-US" dirty="0" smtClean="0"/>
              <a:t>, hypotension?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06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sz="4800" dirty="0" smtClean="0"/>
              <a:t>Tusen tack för er medverkan!</a:t>
            </a:r>
          </a:p>
          <a:p>
            <a:pPr marL="0" indent="0">
              <a:buNone/>
            </a:pPr>
            <a:endParaRPr lang="sv-SE" sz="4800" dirty="0"/>
          </a:p>
          <a:p>
            <a:pPr marL="0" indent="0">
              <a:buNone/>
            </a:pPr>
            <a:r>
              <a:rPr lang="sv-SE" altLang="sv-SE" sz="4800" dirty="0"/>
              <a:t>Sara </a:t>
            </a:r>
            <a:r>
              <a:rPr lang="sv-SE" altLang="sv-SE" sz="4800" dirty="0" err="1"/>
              <a:t>Lyckner</a:t>
            </a:r>
            <a:r>
              <a:rPr lang="sv-SE" altLang="sv-SE" sz="4800" dirty="0"/>
              <a:t>, 016-103784, </a:t>
            </a:r>
            <a:r>
              <a:rPr lang="sv-SE" altLang="sv-SE" sz="4800" dirty="0">
                <a:hlinkClick r:id="rId2"/>
              </a:rPr>
              <a:t>sara.lyckner@dll.se</a:t>
            </a:r>
            <a:endParaRPr lang="sv-SE" altLang="sv-SE" sz="4800" dirty="0"/>
          </a:p>
          <a:p>
            <a:pPr marL="0" indent="0">
              <a:buNone/>
            </a:pPr>
            <a:r>
              <a:rPr lang="sv-SE" sz="4800" dirty="0"/>
              <a:t>Michelle </a:t>
            </a:r>
            <a:r>
              <a:rPr lang="sv-SE" sz="4800" dirty="0" err="1"/>
              <a:t>Chew</a:t>
            </a:r>
            <a:r>
              <a:rPr lang="sv-SE" sz="4800" dirty="0"/>
              <a:t>, </a:t>
            </a:r>
            <a:r>
              <a:rPr lang="sv-SE" sz="4800" dirty="0" smtClean="0"/>
              <a:t>013-282452, </a:t>
            </a:r>
            <a:r>
              <a:rPr lang="sv-SE" sz="4800" smtClean="0">
                <a:hlinkClick r:id="rId3"/>
              </a:rPr>
              <a:t>michelle.chew@liu.se</a:t>
            </a:r>
            <a:endParaRPr lang="sv-SE" sz="4800" dirty="0"/>
          </a:p>
          <a:p>
            <a:pPr marL="0" indent="0">
              <a:buNone/>
            </a:pPr>
            <a:endParaRPr lang="sv-SE" sz="4800" dirty="0"/>
          </a:p>
        </p:txBody>
      </p:sp>
    </p:spTree>
    <p:extLst>
      <p:ext uri="{BB962C8B-B14F-4D97-AF65-F5344CB8AC3E}">
        <p14:creationId xmlns:p14="http://schemas.microsoft.com/office/powerpoint/2010/main" val="90549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PAKUVA 3.0</a:t>
            </a:r>
            <a:endParaRPr lang="en-US" dirty="0"/>
          </a:p>
        </p:txBody>
      </p:sp>
      <p:pic>
        <p:nvPicPr>
          <p:cNvPr id="4" name="Picture 3" descr="Screen Shot 2015-11-06 at 16.18.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0" y="1340768"/>
            <a:ext cx="9144000" cy="534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2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Barnkomplikationer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Tillsammas</a:t>
            </a:r>
            <a:r>
              <a:rPr lang="en-US" dirty="0" smtClean="0"/>
              <a:t> med SFAI-BABI</a:t>
            </a:r>
          </a:p>
          <a:p>
            <a:r>
              <a:rPr lang="en-US" dirty="0" smtClean="0"/>
              <a:t>Vi </a:t>
            </a:r>
            <a:r>
              <a:rPr lang="en-US" dirty="0" err="1" smtClean="0"/>
              <a:t>återkommer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15616" y="3501008"/>
            <a:ext cx="1944216" cy="36004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15616" y="3501008"/>
            <a:ext cx="1944216" cy="2880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683568" y="3212976"/>
            <a:ext cx="6697339" cy="2088232"/>
            <a:chOff x="683568" y="3212976"/>
            <a:chExt cx="6697339" cy="2088232"/>
          </a:xfrm>
        </p:grpSpPr>
        <p:pic>
          <p:nvPicPr>
            <p:cNvPr id="4" name="Picture 3" descr="Screen Shot 2015-11-07 at 14.00.40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616" y="3284984"/>
              <a:ext cx="6265291" cy="201622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683568" y="3212976"/>
              <a:ext cx="2376264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953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Ny</a:t>
            </a:r>
            <a:r>
              <a:rPr lang="en-US" dirty="0" smtClean="0"/>
              <a:t> </a:t>
            </a:r>
            <a:r>
              <a:rPr lang="en-US" dirty="0" err="1" smtClean="0"/>
              <a:t>modul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Postop </a:t>
            </a:r>
            <a:r>
              <a:rPr lang="en-US" dirty="0" err="1" smtClean="0"/>
              <a:t>modul</a:t>
            </a:r>
            <a:r>
              <a:rPr lang="en-US" dirty="0" smtClean="0"/>
              <a:t> med </a:t>
            </a:r>
            <a:r>
              <a:rPr lang="en-US" dirty="0" err="1" smtClean="0"/>
              <a:t>komplikationsregistrering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vårdavdelningar</a:t>
            </a:r>
            <a:r>
              <a:rPr lang="en-US" dirty="0" smtClean="0"/>
              <a:t> </a:t>
            </a:r>
            <a:r>
              <a:rPr lang="en-US" dirty="0" err="1" smtClean="0"/>
              <a:t>saknas</a:t>
            </a:r>
            <a:endParaRPr lang="en-US" dirty="0" smtClean="0"/>
          </a:p>
          <a:p>
            <a:r>
              <a:rPr lang="en-US" dirty="0" err="1" smtClean="0"/>
              <a:t>Antagligen</a:t>
            </a:r>
            <a:r>
              <a:rPr lang="en-US" dirty="0" smtClean="0"/>
              <a:t> </a:t>
            </a:r>
            <a:r>
              <a:rPr lang="en-US" dirty="0" err="1" smtClean="0"/>
              <a:t>högsta</a:t>
            </a:r>
            <a:r>
              <a:rPr lang="en-US" dirty="0" smtClean="0"/>
              <a:t> </a:t>
            </a:r>
            <a:r>
              <a:rPr lang="en-US" dirty="0" err="1" smtClean="0"/>
              <a:t>frekvens</a:t>
            </a:r>
            <a:r>
              <a:rPr lang="en-US" dirty="0" smtClean="0"/>
              <a:t> </a:t>
            </a:r>
            <a:r>
              <a:rPr lang="en-US" dirty="0" err="1" smtClean="0"/>
              <a:t>av</a:t>
            </a:r>
            <a:r>
              <a:rPr lang="en-US" dirty="0" smtClean="0"/>
              <a:t> </a:t>
            </a:r>
            <a:r>
              <a:rPr lang="en-US" dirty="0" err="1" smtClean="0"/>
              <a:t>komplikationer</a:t>
            </a:r>
            <a:endParaRPr lang="en-US" dirty="0" smtClean="0"/>
          </a:p>
          <a:p>
            <a:r>
              <a:rPr lang="en-US" dirty="0" err="1" smtClean="0"/>
              <a:t>Hur</a:t>
            </a:r>
            <a:r>
              <a:rPr lang="en-US" dirty="0" smtClean="0"/>
              <a:t> </a:t>
            </a:r>
            <a:r>
              <a:rPr lang="en-US" dirty="0" err="1" smtClean="0"/>
              <a:t>ska</a:t>
            </a:r>
            <a:r>
              <a:rPr lang="en-US" dirty="0" smtClean="0"/>
              <a:t> vi </a:t>
            </a:r>
            <a:r>
              <a:rPr lang="en-US" dirty="0" err="1" smtClean="0"/>
              <a:t>göra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75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Samarbete</a:t>
            </a:r>
            <a:r>
              <a:rPr lang="en-US" dirty="0" smtClean="0"/>
              <a:t> med SPOV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En </a:t>
            </a:r>
            <a:r>
              <a:rPr lang="en-US" dirty="0" err="1" smtClean="0"/>
              <a:t>ny</a:t>
            </a:r>
            <a:r>
              <a:rPr lang="en-US" dirty="0" smtClean="0"/>
              <a:t> </a:t>
            </a:r>
            <a:r>
              <a:rPr lang="en-US" dirty="0" err="1" smtClean="0"/>
              <a:t>delförening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SFAI</a:t>
            </a:r>
          </a:p>
          <a:p>
            <a:r>
              <a:rPr lang="en-US" dirty="0" err="1" smtClean="0"/>
              <a:t>Ordförande</a:t>
            </a:r>
            <a:r>
              <a:rPr lang="en-US" dirty="0" smtClean="0"/>
              <a:t>: Magnus </a:t>
            </a:r>
            <a:r>
              <a:rPr lang="en-US" dirty="0" err="1" smtClean="0"/>
              <a:t>Iversen</a:t>
            </a:r>
            <a:endParaRPr lang="en-US" dirty="0"/>
          </a:p>
        </p:txBody>
      </p:sp>
      <p:pic>
        <p:nvPicPr>
          <p:cNvPr id="4" name="Picture 3" descr="Screen Shot 2015-11-07 at 13.31.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708920"/>
            <a:ext cx="8002685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96" y="94610"/>
            <a:ext cx="7138572" cy="5353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837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v-SE" altLang="sv-SE" dirty="0" err="1" smtClean="0"/>
              <a:t>Postop</a:t>
            </a:r>
            <a:r>
              <a:rPr lang="sv-SE" altLang="sv-SE" dirty="0" smtClean="0"/>
              <a:t>/Uppvakning veckorna 20-21 2015.</a:t>
            </a:r>
          </a:p>
          <a:p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altLang="sv-SE" dirty="0" smtClean="0"/>
              <a:t>Test av Postoperativ avvikelse- och komplikationslista (PAKUVA </a:t>
            </a:r>
            <a:r>
              <a:rPr lang="sv-SE" altLang="sv-SE" dirty="0" err="1" smtClean="0"/>
              <a:t>ver</a:t>
            </a:r>
            <a:r>
              <a:rPr lang="sv-SE" altLang="sv-SE" dirty="0" smtClean="0"/>
              <a:t> 2.0)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32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altLang="sv-SE" dirty="0" smtClean="0"/>
              <a:t/>
            </a:r>
            <a:br>
              <a:rPr lang="sv-SE" altLang="sv-SE" dirty="0" smtClean="0"/>
            </a:br>
            <a:r>
              <a:rPr lang="sv-SE" altLang="sv-SE" dirty="0"/>
              <a:t/>
            </a:r>
            <a:br>
              <a:rPr lang="sv-SE" altLang="sv-SE" dirty="0"/>
            </a:br>
            <a:r>
              <a:rPr lang="sv-SE" altLang="sv-SE" dirty="0" smtClean="0"/>
              <a:t/>
            </a:r>
            <a:br>
              <a:rPr lang="sv-SE" altLang="sv-SE" dirty="0" smtClean="0"/>
            </a:br>
            <a:r>
              <a:rPr lang="sv-SE" altLang="sv-SE" dirty="0" smtClean="0"/>
              <a:t>Syfte </a:t>
            </a:r>
            <a:r>
              <a:rPr lang="sv-SE" altLang="sv-SE" dirty="0"/>
              <a:t>med testet?</a:t>
            </a:r>
            <a:br>
              <a:rPr lang="sv-SE" altLang="sv-SE" dirty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v-SE" altLang="sv-SE" dirty="0" smtClean="0"/>
              <a:t>Att validera postoperativa avvikelse- och komplikationslistan (PAKUVA 2.0) </a:t>
            </a:r>
          </a:p>
          <a:p>
            <a:r>
              <a:rPr lang="sv-SE" altLang="sv-SE" dirty="0" smtClean="0"/>
              <a:t>Att se hur variablerna ”håller på avdelningen”</a:t>
            </a:r>
          </a:p>
          <a:p>
            <a:r>
              <a:rPr lang="sv-SE" altLang="sv-SE" dirty="0" smtClean="0"/>
              <a:t>Att se om alla komplikationer (koder) registreras</a:t>
            </a:r>
          </a:p>
          <a:p>
            <a:r>
              <a:rPr lang="sv-SE" altLang="sv-SE" dirty="0" smtClean="0"/>
              <a:t>Att se om komplikationsgradering registreras</a:t>
            </a:r>
          </a:p>
          <a:p>
            <a:endParaRPr lang="sv-SE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861048"/>
            <a:ext cx="3240360" cy="2429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13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sv-SE" altLang="sv-SE" dirty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  <a:cs typeface="+mn-cs"/>
              </a:rPr>
              <a:t>Vilka sjukhus deltar i valideringstest?</a:t>
            </a:r>
            <a:r>
              <a:rPr lang="sv-SE" altLang="sv-SE" sz="2900" dirty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  <a:cs typeface="+mn-cs"/>
              </a:rPr>
              <a:t/>
            </a:r>
            <a:br>
              <a:rPr lang="sv-SE" altLang="sv-SE" sz="2900" dirty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  <a:cs typeface="+mn-cs"/>
              </a:rPr>
            </a:br>
            <a:endParaRPr lang="sv-S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sv-SE" altLang="sv-SE" dirty="0"/>
              <a:t>Danderyd</a:t>
            </a:r>
          </a:p>
          <a:p>
            <a:r>
              <a:rPr lang="sv-SE" altLang="sv-SE" dirty="0" smtClean="0"/>
              <a:t>Eskilstuna</a:t>
            </a:r>
          </a:p>
          <a:p>
            <a:r>
              <a:rPr lang="sv-SE" altLang="sv-SE" dirty="0" smtClean="0"/>
              <a:t>Falun</a:t>
            </a:r>
            <a:endParaRPr lang="sv-SE" altLang="sv-SE" dirty="0"/>
          </a:p>
          <a:p>
            <a:r>
              <a:rPr lang="sv-SE" altLang="sv-SE" dirty="0"/>
              <a:t>Gävle</a:t>
            </a:r>
          </a:p>
          <a:p>
            <a:r>
              <a:rPr lang="sv-SE" altLang="sv-SE" dirty="0" smtClean="0"/>
              <a:t>Halmstad</a:t>
            </a:r>
            <a:endParaRPr lang="sv-SE" altLang="sv-SE" dirty="0"/>
          </a:p>
          <a:p>
            <a:r>
              <a:rPr lang="sv-SE" altLang="sv-SE" dirty="0" smtClean="0"/>
              <a:t>Huddinge</a:t>
            </a:r>
            <a:endParaRPr lang="sv-SE" altLang="sv-SE" dirty="0"/>
          </a:p>
          <a:p>
            <a:r>
              <a:rPr lang="sv-SE" altLang="sv-SE" dirty="0" smtClean="0"/>
              <a:t>Katrineholm</a:t>
            </a:r>
          </a:p>
          <a:p>
            <a:r>
              <a:rPr lang="sv-SE" altLang="sv-SE" dirty="0" smtClean="0"/>
              <a:t>Nyköping</a:t>
            </a:r>
          </a:p>
          <a:p>
            <a:r>
              <a:rPr lang="sv-SE" altLang="sv-SE" dirty="0" smtClean="0"/>
              <a:t>Sahlgrenska - Mölndal</a:t>
            </a:r>
          </a:p>
          <a:p>
            <a:r>
              <a:rPr lang="sv-SE" altLang="sv-SE" dirty="0" smtClean="0"/>
              <a:t>Umeå</a:t>
            </a:r>
          </a:p>
          <a:p>
            <a:endParaRPr lang="sv-S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988840"/>
            <a:ext cx="4234293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380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dirty="0" smtClean="0"/>
              <a:t>Vilka tider? Vilka patienter?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sv-SE" altLang="sv-SE" dirty="0" smtClean="0"/>
          </a:p>
          <a:p>
            <a:r>
              <a:rPr lang="sv-SE" altLang="sv-SE" dirty="0" smtClean="0"/>
              <a:t>Vecka 20 och 21, 2015</a:t>
            </a:r>
          </a:p>
          <a:p>
            <a:pPr marL="0" indent="0">
              <a:buNone/>
            </a:pPr>
            <a:endParaRPr lang="sv-SE" altLang="sv-SE" dirty="0" smtClean="0"/>
          </a:p>
          <a:p>
            <a:r>
              <a:rPr lang="sv-SE" altLang="sv-SE" dirty="0" smtClean="0"/>
              <a:t>Från måndag den 11/5  kl. 07.00 till måndag 25/5 kl. 07.00</a:t>
            </a:r>
          </a:p>
          <a:p>
            <a:pPr marL="0" indent="0">
              <a:buNone/>
            </a:pPr>
            <a:endParaRPr lang="sv-SE" altLang="sv-SE" dirty="0" smtClean="0"/>
          </a:p>
          <a:p>
            <a:r>
              <a:rPr lang="sv-SE" altLang="sv-SE" dirty="0" smtClean="0"/>
              <a:t>Alla patienter som vårdas på enheten inkluderas i testet, dagkirurgi, slutenvård, elektiva, akuta, barn och vuxna.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5817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Hur gjorde vi?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Alla PAKUVA komplikationer registrerades av UVA SSK på respektive sjukhus på papper eller elektronisk journalsystem</a:t>
            </a:r>
          </a:p>
          <a:p>
            <a:r>
              <a:rPr lang="sv-SE" dirty="0" smtClean="0"/>
              <a:t>För varje komplikation registrerades även en svårighetsgrad</a:t>
            </a:r>
          </a:p>
          <a:p>
            <a:r>
              <a:rPr lang="sv-SE" dirty="0" smtClean="0"/>
              <a:t>Slumpmässigt utvalda patientjournal skickades med PAKUVA registrering till 2 bedömare från SPOR</a:t>
            </a:r>
          </a:p>
          <a:p>
            <a:r>
              <a:rPr lang="sv-SE" dirty="0" smtClean="0"/>
              <a:t>SPOR bedömare tittade på patientjournalen och registrerade komplikationer oberoende</a:t>
            </a:r>
          </a:p>
          <a:p>
            <a:endParaRPr lang="sv-SE" dirty="0" smtClean="0"/>
          </a:p>
          <a:p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7675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260648"/>
            <a:ext cx="9144000" cy="6366321"/>
            <a:chOff x="0" y="260648"/>
            <a:chExt cx="9144000" cy="6366321"/>
          </a:xfrm>
        </p:grpSpPr>
        <p:pic>
          <p:nvPicPr>
            <p:cNvPr id="4" name="Picture 3" descr="Screen Shot 2015-05-01 at 11.29.13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60648"/>
              <a:ext cx="9144000" cy="5367547"/>
            </a:xfrm>
            <a:prstGeom prst="rect">
              <a:avLst/>
            </a:prstGeom>
          </p:spPr>
        </p:pic>
        <p:grpSp>
          <p:nvGrpSpPr>
            <p:cNvPr id="5" name="Group 4"/>
            <p:cNvGrpSpPr/>
            <p:nvPr/>
          </p:nvGrpSpPr>
          <p:grpSpPr>
            <a:xfrm>
              <a:off x="323528" y="3933056"/>
              <a:ext cx="7776864" cy="2160240"/>
              <a:chOff x="323528" y="3933056"/>
              <a:chExt cx="7776864" cy="2160240"/>
            </a:xfrm>
          </p:grpSpPr>
          <p:cxnSp>
            <p:nvCxnSpPr>
              <p:cNvPr id="6" name="Straight Arrow Connector 5"/>
              <p:cNvCxnSpPr/>
              <p:nvPr/>
            </p:nvCxnSpPr>
            <p:spPr>
              <a:xfrm flipH="1">
                <a:off x="323528" y="4293096"/>
                <a:ext cx="2016224" cy="172819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Arrow Connector 6"/>
              <p:cNvCxnSpPr/>
              <p:nvPr/>
            </p:nvCxnSpPr>
            <p:spPr>
              <a:xfrm>
                <a:off x="7884368" y="4077072"/>
                <a:ext cx="216024" cy="187220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Oval 7"/>
              <p:cNvSpPr/>
              <p:nvPr/>
            </p:nvSpPr>
            <p:spPr>
              <a:xfrm>
                <a:off x="6084168" y="3933056"/>
                <a:ext cx="864096" cy="504056"/>
              </a:xfrm>
              <a:prstGeom prst="ellipse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" name="Straight Arrow Connector 8"/>
              <p:cNvCxnSpPr>
                <a:stCxn id="8" idx="4"/>
              </p:cNvCxnSpPr>
              <p:nvPr/>
            </p:nvCxnSpPr>
            <p:spPr>
              <a:xfrm>
                <a:off x="6516216" y="4437112"/>
                <a:ext cx="0" cy="151216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 flipH="1">
                <a:off x="1043608" y="4509120"/>
                <a:ext cx="1296144" cy="158417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Oval 10"/>
              <p:cNvSpPr/>
              <p:nvPr/>
            </p:nvSpPr>
            <p:spPr>
              <a:xfrm>
                <a:off x="1979712" y="4581128"/>
                <a:ext cx="1440160" cy="1080120"/>
              </a:xfrm>
              <a:prstGeom prst="ellipse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4139952" y="4221088"/>
                <a:ext cx="1440160" cy="1512168"/>
              </a:xfrm>
              <a:prstGeom prst="ellipse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" name="Straight Arrow Connector 12"/>
              <p:cNvCxnSpPr/>
              <p:nvPr/>
            </p:nvCxnSpPr>
            <p:spPr>
              <a:xfrm>
                <a:off x="2699792" y="5661248"/>
                <a:ext cx="720080" cy="43204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>
                <a:stCxn id="12" idx="4"/>
              </p:cNvCxnSpPr>
              <p:nvPr/>
            </p:nvCxnSpPr>
            <p:spPr>
              <a:xfrm flipH="1">
                <a:off x="4067944" y="5733256"/>
                <a:ext cx="792088" cy="36004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TextBox 14"/>
            <p:cNvSpPr txBox="1"/>
            <p:nvPr/>
          </p:nvSpPr>
          <p:spPr>
            <a:xfrm>
              <a:off x="35496" y="6021288"/>
              <a:ext cx="5760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Arial Narrow"/>
                  <a:cs typeface="Arial Narrow"/>
                </a:rPr>
                <a:t>Datum</a:t>
              </a:r>
              <a:endParaRPr lang="en-US" sz="1200" dirty="0">
                <a:latin typeface="Arial Narrow"/>
                <a:cs typeface="Arial Narrow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55576" y="6093296"/>
              <a:ext cx="5760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>
                  <a:latin typeface="Arial Narrow"/>
                  <a:cs typeface="Arial Narrow"/>
                </a:rPr>
                <a:t>OPkod</a:t>
              </a:r>
              <a:endParaRPr lang="en-US" sz="1200" dirty="0">
                <a:latin typeface="Arial Narrow"/>
                <a:cs typeface="Arial Narrow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275856" y="6165304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>
                  <a:latin typeface="Arial Narrow"/>
                  <a:cs typeface="Arial Narrow"/>
                </a:rPr>
                <a:t>Komplikationskod</a:t>
              </a:r>
              <a:r>
                <a:rPr lang="en-US" sz="1200" dirty="0" smtClean="0">
                  <a:latin typeface="Arial Narrow"/>
                  <a:cs typeface="Arial Narrow"/>
                </a:rPr>
                <a:t> + </a:t>
              </a:r>
              <a:r>
                <a:rPr lang="en-US" sz="1200" dirty="0" err="1" smtClean="0">
                  <a:latin typeface="Arial Narrow"/>
                  <a:cs typeface="Arial Narrow"/>
                </a:rPr>
                <a:t>svårighetsgrad</a:t>
              </a:r>
              <a:endParaRPr lang="en-US" sz="1200" dirty="0">
                <a:latin typeface="Arial Narrow"/>
                <a:cs typeface="Arial Narrow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084168" y="5919663"/>
              <a:ext cx="8640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Arial Narrow"/>
                  <a:cs typeface="Arial Narrow"/>
                </a:rPr>
                <a:t>Barn</a:t>
              </a:r>
            </a:p>
            <a:p>
              <a:pPr algn="ctr"/>
              <a:r>
                <a:rPr lang="en-US" sz="1200" dirty="0" err="1" smtClean="0">
                  <a:latin typeface="Arial Narrow"/>
                  <a:cs typeface="Arial Narrow"/>
                </a:rPr>
                <a:t>Dagkirurgi</a:t>
              </a:r>
              <a:endParaRPr lang="en-US" sz="1200" dirty="0">
                <a:latin typeface="Arial Narrow"/>
                <a:cs typeface="Arial Narrow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812360" y="6021288"/>
              <a:ext cx="5760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Arial Narrow"/>
                  <a:cs typeface="Arial Narrow"/>
                </a:rPr>
                <a:t>Pat ID</a:t>
              </a:r>
              <a:endParaRPr lang="en-US" sz="1200" dirty="0">
                <a:latin typeface="Arial Narrow"/>
                <a:cs typeface="Arial Narrow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349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Hur</a:t>
            </a:r>
            <a:r>
              <a:rPr lang="en-US" dirty="0" smtClean="0"/>
              <a:t> </a:t>
            </a:r>
            <a:r>
              <a:rPr lang="en-US" dirty="0" err="1" smtClean="0"/>
              <a:t>gjorde</a:t>
            </a:r>
            <a:r>
              <a:rPr lang="en-US" dirty="0" smtClean="0"/>
              <a:t> vi?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Vi räknade:</a:t>
            </a:r>
          </a:p>
          <a:p>
            <a:pPr lvl="1"/>
            <a:r>
              <a:rPr lang="en-US" dirty="0" smtClean="0"/>
              <a:t>Frekvensen </a:t>
            </a:r>
            <a:r>
              <a:rPr lang="en-US" dirty="0" err="1" smtClean="0"/>
              <a:t>av</a:t>
            </a:r>
            <a:r>
              <a:rPr lang="en-US" dirty="0" smtClean="0"/>
              <a:t> </a:t>
            </a:r>
            <a:r>
              <a:rPr lang="en-US" dirty="0" err="1" smtClean="0"/>
              <a:t>komplikationer</a:t>
            </a:r>
            <a:r>
              <a:rPr lang="en-US" dirty="0" smtClean="0"/>
              <a:t> </a:t>
            </a:r>
            <a:r>
              <a:rPr lang="en-US" dirty="0" err="1" smtClean="0"/>
              <a:t>registrerad</a:t>
            </a:r>
            <a:r>
              <a:rPr lang="en-US" dirty="0" smtClean="0"/>
              <a:t> </a:t>
            </a:r>
            <a:r>
              <a:rPr lang="en-US" dirty="0" err="1" smtClean="0"/>
              <a:t>av</a:t>
            </a:r>
            <a:r>
              <a:rPr lang="en-US" dirty="0" smtClean="0"/>
              <a:t> </a:t>
            </a:r>
            <a:r>
              <a:rPr lang="en-US" dirty="0" err="1" smtClean="0"/>
              <a:t>användare</a:t>
            </a:r>
            <a:r>
              <a:rPr lang="en-US" dirty="0" smtClean="0"/>
              <a:t> </a:t>
            </a:r>
            <a:r>
              <a:rPr lang="en-US" dirty="0" err="1" smtClean="0"/>
              <a:t>och</a:t>
            </a:r>
            <a:r>
              <a:rPr lang="en-US" dirty="0" smtClean="0"/>
              <a:t> </a:t>
            </a:r>
            <a:r>
              <a:rPr lang="en-US" dirty="0" err="1" smtClean="0"/>
              <a:t>bedömare</a:t>
            </a:r>
            <a:endParaRPr lang="en-US" dirty="0" smtClean="0"/>
          </a:p>
          <a:p>
            <a:pPr lvl="1"/>
            <a:r>
              <a:rPr lang="en-US" dirty="0" err="1" smtClean="0"/>
              <a:t>Typen</a:t>
            </a:r>
            <a:r>
              <a:rPr lang="en-US" dirty="0" smtClean="0"/>
              <a:t> </a:t>
            </a:r>
            <a:r>
              <a:rPr lang="en-US" dirty="0" err="1" smtClean="0"/>
              <a:t>av</a:t>
            </a:r>
            <a:r>
              <a:rPr lang="en-US" dirty="0" smtClean="0"/>
              <a:t> </a:t>
            </a:r>
            <a:r>
              <a:rPr lang="en-US" dirty="0" err="1" smtClean="0"/>
              <a:t>komplikationer</a:t>
            </a:r>
            <a:r>
              <a:rPr lang="en-US" dirty="0" smtClean="0"/>
              <a:t> </a:t>
            </a:r>
            <a:r>
              <a:rPr lang="en-US" dirty="0" err="1" smtClean="0"/>
              <a:t>och</a:t>
            </a:r>
            <a:r>
              <a:rPr lang="en-US" dirty="0" smtClean="0"/>
              <a:t> </a:t>
            </a:r>
            <a:r>
              <a:rPr lang="en-US" dirty="0" err="1" smtClean="0"/>
              <a:t>svårighetsgrad</a:t>
            </a:r>
            <a:endParaRPr lang="en-US" dirty="0" smtClean="0"/>
          </a:p>
          <a:p>
            <a:pPr lvl="1"/>
            <a:r>
              <a:rPr lang="en-US" dirty="0" err="1"/>
              <a:t>Hur</a:t>
            </a:r>
            <a:r>
              <a:rPr lang="en-US" dirty="0"/>
              <a:t> </a:t>
            </a:r>
            <a:r>
              <a:rPr lang="en-US" dirty="0" err="1"/>
              <a:t>väl</a:t>
            </a:r>
            <a:r>
              <a:rPr lang="en-US" dirty="0"/>
              <a:t> </a:t>
            </a:r>
            <a:r>
              <a:rPr lang="en-US" dirty="0" err="1"/>
              <a:t>dessa</a:t>
            </a:r>
            <a:r>
              <a:rPr lang="en-US" dirty="0"/>
              <a:t> </a:t>
            </a:r>
            <a:r>
              <a:rPr lang="en-US" dirty="0" err="1"/>
              <a:t>överenstämmer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Cohen’s </a:t>
            </a:r>
            <a:r>
              <a:rPr lang="en-US" dirty="0" err="1" smtClean="0"/>
              <a:t>κ</a:t>
            </a:r>
            <a:r>
              <a:rPr lang="en-US" dirty="0" smtClean="0"/>
              <a:t>= </a:t>
            </a:r>
            <a:r>
              <a:rPr lang="en-US" dirty="0" err="1" smtClean="0"/>
              <a:t>mäta</a:t>
            </a:r>
            <a:r>
              <a:rPr lang="en-US" dirty="0" smtClean="0"/>
              <a:t> </a:t>
            </a:r>
            <a:r>
              <a:rPr lang="en-US" dirty="0" err="1" smtClean="0"/>
              <a:t>överenstämmelse</a:t>
            </a:r>
            <a:r>
              <a:rPr lang="en-US" dirty="0" smtClean="0"/>
              <a:t> </a:t>
            </a:r>
            <a:r>
              <a:rPr lang="en-US" dirty="0" err="1" smtClean="0"/>
              <a:t>mellan</a:t>
            </a:r>
            <a:r>
              <a:rPr lang="en-US" dirty="0" smtClean="0"/>
              <a:t> </a:t>
            </a:r>
            <a:r>
              <a:rPr lang="en-US" dirty="0" err="1" smtClean="0"/>
              <a:t>bedömmare</a:t>
            </a:r>
            <a:endParaRPr lang="en-US" dirty="0" smtClean="0"/>
          </a:p>
          <a:p>
            <a:pPr lvl="2"/>
            <a:r>
              <a:rPr lang="sv-SE" dirty="0"/>
              <a:t>&lt; 0.20</a:t>
            </a:r>
            <a:r>
              <a:rPr lang="sv-SE" sz="1200" b="1" dirty="0"/>
              <a:t>	</a:t>
            </a:r>
            <a:r>
              <a:rPr lang="sv-SE" sz="1200" b="1" dirty="0" smtClean="0"/>
              <a:t>	</a:t>
            </a:r>
            <a:r>
              <a:rPr lang="sv-SE" dirty="0" smtClean="0"/>
              <a:t>Dålig</a:t>
            </a:r>
            <a:r>
              <a:rPr lang="sv-SE" sz="1200" b="1" dirty="0"/>
              <a:t>	</a:t>
            </a:r>
          </a:p>
          <a:p>
            <a:pPr lvl="2"/>
            <a:r>
              <a:rPr lang="sv-SE" dirty="0"/>
              <a:t>0.21 - 0.40</a:t>
            </a:r>
            <a:r>
              <a:rPr lang="sv-SE" sz="1200" b="1" dirty="0"/>
              <a:t>	</a:t>
            </a:r>
            <a:r>
              <a:rPr lang="sv-SE" dirty="0"/>
              <a:t>Måttlig dålig</a:t>
            </a:r>
            <a:r>
              <a:rPr lang="sv-SE" sz="1200" b="1" dirty="0"/>
              <a:t>	</a:t>
            </a:r>
          </a:p>
          <a:p>
            <a:pPr lvl="2"/>
            <a:r>
              <a:rPr lang="nb-NO" dirty="0"/>
              <a:t>0.41 - 0.60</a:t>
            </a:r>
            <a:r>
              <a:rPr lang="nb-NO" sz="1200" b="1" dirty="0"/>
              <a:t>	</a:t>
            </a:r>
            <a:r>
              <a:rPr lang="nb-NO" dirty="0" err="1"/>
              <a:t>Måttlig</a:t>
            </a:r>
            <a:r>
              <a:rPr lang="nb-NO" dirty="0"/>
              <a:t> bra</a:t>
            </a:r>
            <a:r>
              <a:rPr lang="nb-NO" sz="1200" b="1" dirty="0"/>
              <a:t>	</a:t>
            </a:r>
          </a:p>
          <a:p>
            <a:pPr lvl="2"/>
            <a:r>
              <a:rPr lang="nb-NO" dirty="0"/>
              <a:t>0.61 - 0.80</a:t>
            </a:r>
            <a:r>
              <a:rPr lang="nb-NO" sz="1200" b="1" dirty="0"/>
              <a:t>	</a:t>
            </a:r>
            <a:r>
              <a:rPr lang="nb-NO" dirty="0"/>
              <a:t>Bra</a:t>
            </a:r>
            <a:r>
              <a:rPr lang="nb-NO" sz="1200" b="1" dirty="0"/>
              <a:t>	</a:t>
            </a:r>
          </a:p>
          <a:p>
            <a:pPr lvl="2"/>
            <a:r>
              <a:rPr lang="sv-SE" dirty="0"/>
              <a:t>0.81 - 1.00</a:t>
            </a:r>
            <a:r>
              <a:rPr lang="sv-SE" sz="1200" b="1" dirty="0"/>
              <a:t>	</a:t>
            </a:r>
            <a:r>
              <a:rPr lang="sv-SE" dirty="0"/>
              <a:t>Mycket bra	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09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gendom">
  <a:themeElements>
    <a:clrScheme name="Egendom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gendom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gendom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2034</TotalTime>
  <Words>672</Words>
  <Application>Microsoft Office PowerPoint</Application>
  <PresentationFormat>Bildspel på skärmen (4:3)</PresentationFormat>
  <Paragraphs>153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26</vt:i4>
      </vt:variant>
    </vt:vector>
  </HeadingPairs>
  <TitlesOfParts>
    <vt:vector size="27" baseType="lpstr">
      <vt:lpstr>Egendom</vt:lpstr>
      <vt:lpstr>Rapport från SPOR-POP Användarmöte 13 November 2015</vt:lpstr>
      <vt:lpstr>Aktiviteter under 2015</vt:lpstr>
      <vt:lpstr>Test av Postoperativ avvikelse- och komplikationslista (PAKUVA ver 2.0)</vt:lpstr>
      <vt:lpstr>   Syfte med testet? </vt:lpstr>
      <vt:lpstr>Vilka sjukhus deltar i valideringstest? </vt:lpstr>
      <vt:lpstr>Vilka tider? Vilka patienter?</vt:lpstr>
      <vt:lpstr>Hur gjorde vi?</vt:lpstr>
      <vt:lpstr>PowerPoint-presentation</vt:lpstr>
      <vt:lpstr>Hur gjorde vi?</vt:lpstr>
      <vt:lpstr>Resultat</vt:lpstr>
      <vt:lpstr>Resultat</vt:lpstr>
      <vt:lpstr>Resultat</vt:lpstr>
      <vt:lpstr>Resultat</vt:lpstr>
      <vt:lpstr>Resultat</vt:lpstr>
      <vt:lpstr>Resultat</vt:lpstr>
      <vt:lpstr>Resultat</vt:lpstr>
      <vt:lpstr>Resultat</vt:lpstr>
      <vt:lpstr>Konklusioner</vt:lpstr>
      <vt:lpstr>Konklusioner</vt:lpstr>
      <vt:lpstr>Hur går vi vidare?</vt:lpstr>
      <vt:lpstr>PowerPoint-presentation</vt:lpstr>
      <vt:lpstr>PAKUVA 3.0</vt:lpstr>
      <vt:lpstr>Barnkomplikationer</vt:lpstr>
      <vt:lpstr>Ny modul</vt:lpstr>
      <vt:lpstr>Samarbete med SPOV</vt:lpstr>
      <vt:lpstr>PowerPoint-presentation</vt:lpstr>
    </vt:vector>
  </TitlesOfParts>
  <Company>Landstinget Sörmland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 av SPOR s Avvikelse- komplikationslista</dc:title>
  <dc:creator>Lyckner, Sara</dc:creator>
  <cp:lastModifiedBy>Lyckner, Sara</cp:lastModifiedBy>
  <cp:revision>181</cp:revision>
  <dcterms:created xsi:type="dcterms:W3CDTF">2014-08-21T12:17:46Z</dcterms:created>
  <dcterms:modified xsi:type="dcterms:W3CDTF">2015-11-13T08:07:52Z</dcterms:modified>
</cp:coreProperties>
</file>