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98" r:id="rId3"/>
    <p:sldId id="281" r:id="rId4"/>
    <p:sldId id="282" r:id="rId5"/>
    <p:sldId id="264" r:id="rId6"/>
    <p:sldId id="284" r:id="rId7"/>
    <p:sldId id="276" r:id="rId8"/>
    <p:sldId id="292" r:id="rId9"/>
    <p:sldId id="293" r:id="rId10"/>
    <p:sldId id="294" r:id="rId11"/>
    <p:sldId id="257" r:id="rId12"/>
    <p:sldId id="295" r:id="rId13"/>
    <p:sldId id="289" r:id="rId14"/>
    <p:sldId id="296" r:id="rId15"/>
    <p:sldId id="297" r:id="rId16"/>
    <p:sldId id="290" r:id="rId1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4671" autoAdjust="0"/>
  </p:normalViewPr>
  <p:slideViewPr>
    <p:cSldViewPr>
      <p:cViewPr varScale="1">
        <p:scale>
          <a:sx n="76" d="100"/>
          <a:sy n="76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0149E-296C-4B8A-A3A9-D050FE81380C}" type="datetimeFigureOut">
              <a:rPr lang="sv-SE" smtClean="0"/>
              <a:t>2014-10-24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CA4DD-59E3-42BF-A1DB-E0350D97B3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0854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A4DD-59E3-42BF-A1DB-E0350D97B382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9902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Överväga om uppgifterna är av nationellt</a:t>
            </a:r>
            <a:r>
              <a:rPr lang="sv-SE" baseline="0" dirty="0" smtClean="0"/>
              <a:t> intresse.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A4DD-59E3-42BF-A1DB-E0350D97B382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9902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Överväga om uppgifterna är av nationellt</a:t>
            </a:r>
            <a:r>
              <a:rPr lang="sv-SE" baseline="0" dirty="0" smtClean="0"/>
              <a:t> intresse.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A4DD-59E3-42BF-A1DB-E0350D97B382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1955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Överväga om uppgifterna är av nationellt</a:t>
            </a:r>
            <a:r>
              <a:rPr lang="sv-SE" baseline="0" dirty="0" smtClean="0"/>
              <a:t> intresse.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A4DD-59E3-42BF-A1DB-E0350D97B382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2982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Överväga om uppgifterna är av nationellt</a:t>
            </a:r>
            <a:r>
              <a:rPr lang="sv-SE" baseline="0" dirty="0" smtClean="0"/>
              <a:t> intresse.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A4DD-59E3-42BF-A1DB-E0350D97B382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6014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Överväga om uppgifterna är av nationellt</a:t>
            </a:r>
            <a:r>
              <a:rPr lang="sv-SE" baseline="0" dirty="0" smtClean="0"/>
              <a:t> intresse.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A4DD-59E3-42BF-A1DB-E0350D97B382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5732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Överväga om uppgifterna är av nationellt</a:t>
            </a:r>
            <a:r>
              <a:rPr lang="sv-SE" baseline="0" dirty="0" smtClean="0"/>
              <a:t> intresse.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A4DD-59E3-42BF-A1DB-E0350D97B382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2116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Överväga om uppgifterna är av nationellt</a:t>
            </a:r>
            <a:r>
              <a:rPr lang="sv-SE" baseline="0" dirty="0" smtClean="0"/>
              <a:t> intresse.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A4DD-59E3-42BF-A1DB-E0350D97B382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6297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681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122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923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8563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9954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8268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275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407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2254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777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215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6CA3C-5264-4ACE-AD04-A9C4FAA057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489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3568" y="2319015"/>
            <a:ext cx="8030616" cy="1470025"/>
          </a:xfrm>
        </p:spPr>
        <p:txBody>
          <a:bodyPr/>
          <a:lstStyle/>
          <a:p>
            <a:r>
              <a:rPr lang="sv-SE" dirty="0"/>
              <a:t>Mappning mellan SPOR och Nationellt fackspråk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53142" y="4882453"/>
            <a:ext cx="6400800" cy="550912"/>
          </a:xfrm>
        </p:spPr>
        <p:txBody>
          <a:bodyPr>
            <a:normAutofit/>
          </a:bodyPr>
          <a:lstStyle/>
          <a:p>
            <a:r>
              <a:rPr lang="sv-SE" sz="1800" dirty="0" smtClean="0">
                <a:solidFill>
                  <a:schemeClr val="tx1"/>
                </a:solidFill>
              </a:rPr>
              <a:t>Stockholm, den 24 oktober 2014</a:t>
            </a:r>
            <a:endParaRPr lang="sv-SE" sz="1800" dirty="0">
              <a:solidFill>
                <a:schemeClr val="tx1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" y="369471"/>
            <a:ext cx="1181100" cy="108585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491" y="461144"/>
            <a:ext cx="1850132" cy="90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092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>
                <a:solidFill>
                  <a:srgbClr val="FFC000"/>
                </a:solidFill>
              </a:rPr>
              <a:t>VARIABLER SOM EJ MAPPAS</a:t>
            </a:r>
            <a:endParaRPr lang="sv-SE" sz="3600" dirty="0">
              <a:solidFill>
                <a:srgbClr val="FFC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816424"/>
          </a:xfrm>
        </p:spPr>
        <p:txBody>
          <a:bodyPr>
            <a:normAutofit/>
          </a:bodyPr>
          <a:lstStyle/>
          <a:p>
            <a:r>
              <a:rPr lang="sv-SE" sz="3000" dirty="0"/>
              <a:t>Rubriker:</a:t>
            </a:r>
          </a:p>
          <a:p>
            <a:pPr marL="1314450" lvl="2" indent="-514350">
              <a:buFont typeface="+mj-lt"/>
              <a:buAutoNum type="arabicPeriod"/>
            </a:pPr>
            <a:r>
              <a:rPr lang="sv-SE" sz="2600" dirty="0"/>
              <a:t>Patientinformation </a:t>
            </a:r>
          </a:p>
          <a:p>
            <a:pPr marL="1314450" lvl="2" indent="-514350">
              <a:buFont typeface="+mj-lt"/>
              <a:buAutoNum type="arabicPeriod"/>
            </a:pPr>
            <a:r>
              <a:rPr lang="sv-SE" sz="2600" dirty="0"/>
              <a:t>Operationsanmälan</a:t>
            </a:r>
          </a:p>
          <a:p>
            <a:endParaRPr lang="sv-SE" sz="1050" dirty="0" smtClean="0"/>
          </a:p>
          <a:p>
            <a:r>
              <a:rPr lang="sv-SE" sz="3000" dirty="0"/>
              <a:t>Fritext: </a:t>
            </a:r>
          </a:p>
          <a:p>
            <a:pPr marL="1314450" lvl="2" indent="-514350">
              <a:buFont typeface="+mj-lt"/>
              <a:buAutoNum type="arabicPeriod"/>
            </a:pPr>
            <a:r>
              <a:rPr lang="sv-SE" sz="2600" dirty="0"/>
              <a:t>Information till koordinator</a:t>
            </a:r>
          </a:p>
          <a:p>
            <a:pPr marL="1314450" lvl="2" indent="-514350">
              <a:buFont typeface="+mj-lt"/>
              <a:buAutoNum type="arabicPeriod"/>
            </a:pPr>
            <a:r>
              <a:rPr lang="sv-SE" sz="2600" dirty="0"/>
              <a:t>Kommentar ”Samverkan annan klinik” 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52" y="354573"/>
            <a:ext cx="1181100" cy="108585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61144"/>
            <a:ext cx="1706116" cy="90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6420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>
                <a:solidFill>
                  <a:srgbClr val="FFC000"/>
                </a:solidFill>
              </a:rPr>
              <a:t>HSA – Id </a:t>
            </a:r>
            <a:endParaRPr lang="sv-SE" sz="3600" dirty="0">
              <a:solidFill>
                <a:srgbClr val="FFC000"/>
              </a:solidFill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52" y="354573"/>
            <a:ext cx="1181100" cy="1085850"/>
          </a:xfrm>
          <a:prstGeom prst="rect">
            <a:avLst/>
          </a:prstGeom>
        </p:spPr>
      </p:pic>
      <p:sp>
        <p:nvSpPr>
          <p:cNvPr id="8" name="Platshållare för innehåll 2"/>
          <p:cNvSpPr txBox="1">
            <a:spLocks/>
          </p:cNvSpPr>
          <p:nvPr/>
        </p:nvSpPr>
        <p:spPr>
          <a:xfrm>
            <a:off x="457200" y="1988841"/>
            <a:ext cx="8229600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3000" dirty="0"/>
              <a:t>Organisation:</a:t>
            </a:r>
          </a:p>
          <a:p>
            <a:pPr lvl="1"/>
            <a:r>
              <a:rPr lang="sv-SE" sz="2600" dirty="0" smtClean="0"/>
              <a:t>Operationsavdelning</a:t>
            </a:r>
          </a:p>
          <a:p>
            <a:pPr lvl="1"/>
            <a:r>
              <a:rPr lang="sv-SE" sz="2600" dirty="0" smtClean="0"/>
              <a:t>Uppvakningsenhet </a:t>
            </a:r>
          </a:p>
          <a:p>
            <a:pPr fontAlgn="t"/>
            <a:endParaRPr lang="sv-SE" sz="1050" dirty="0" smtClean="0"/>
          </a:p>
          <a:p>
            <a:pPr fontAlgn="t"/>
            <a:r>
              <a:rPr lang="sv-SE" sz="3000" dirty="0"/>
              <a:t>Person </a:t>
            </a:r>
          </a:p>
          <a:p>
            <a:pPr lvl="1" fontAlgn="t"/>
            <a:r>
              <a:rPr lang="sv-SE" sz="2600" dirty="0"/>
              <a:t>Anmälande läkare </a:t>
            </a:r>
          </a:p>
          <a:p>
            <a:pPr lvl="1" fontAlgn="t"/>
            <a:r>
              <a:rPr lang="sv-SE" sz="2600" dirty="0"/>
              <a:t>Operatör </a:t>
            </a:r>
          </a:p>
          <a:p>
            <a:pPr lvl="1" fontAlgn="t"/>
            <a:endParaRPr lang="sv-SE" sz="2400" dirty="0" smtClean="0"/>
          </a:p>
          <a:p>
            <a:endParaRPr lang="sv-SE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61144"/>
            <a:ext cx="1850132" cy="90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9264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>
                <a:solidFill>
                  <a:srgbClr val="FFC000"/>
                </a:solidFill>
              </a:rPr>
              <a:t>SPOR - </a:t>
            </a:r>
            <a:r>
              <a:rPr lang="sv-SE" sz="3600" dirty="0" err="1" smtClean="0">
                <a:solidFill>
                  <a:srgbClr val="FFC000"/>
                </a:solidFill>
              </a:rPr>
              <a:t>kodverk</a:t>
            </a:r>
            <a:endParaRPr lang="sv-SE" sz="3600" dirty="0">
              <a:solidFill>
                <a:srgbClr val="FFC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endParaRPr lang="sv-SE" dirty="0"/>
          </a:p>
          <a:p>
            <a:r>
              <a:rPr lang="sv-SE" sz="3000" dirty="0" err="1" smtClean="0"/>
              <a:t>SFAI’s</a:t>
            </a:r>
            <a:r>
              <a:rPr lang="sv-SE" sz="3000" dirty="0" smtClean="0"/>
              <a:t> komplikationskoder</a:t>
            </a:r>
          </a:p>
          <a:p>
            <a:endParaRPr lang="sv-SE" sz="1050" dirty="0" smtClean="0"/>
          </a:p>
          <a:p>
            <a:r>
              <a:rPr lang="sv-SE" sz="3000" dirty="0" err="1"/>
              <a:t>SFAI’s</a:t>
            </a:r>
            <a:r>
              <a:rPr lang="sv-SE" sz="3000" dirty="0"/>
              <a:t> komplikationssvårighetsgrad </a:t>
            </a:r>
          </a:p>
          <a:p>
            <a:endParaRPr lang="sv-SE" sz="1050" dirty="0" smtClean="0"/>
          </a:p>
          <a:p>
            <a:r>
              <a:rPr lang="sv-SE" sz="3000" dirty="0" err="1"/>
              <a:t>SPOR’s</a:t>
            </a:r>
            <a:r>
              <a:rPr lang="sv-SE" sz="3000" dirty="0"/>
              <a:t> strykningsorsaker 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52" y="354573"/>
            <a:ext cx="1181100" cy="108585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61144"/>
            <a:ext cx="1850132" cy="90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7238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/>
              <a:t>	         </a:t>
            </a:r>
            <a:r>
              <a:rPr lang="sv-SE" sz="3600" dirty="0" smtClean="0">
                <a:solidFill>
                  <a:srgbClr val="FFC000"/>
                </a:solidFill>
              </a:rPr>
              <a:t>OTYDLIGA BEGREPP</a:t>
            </a:r>
            <a:endParaRPr lang="sv-SE" sz="3600" dirty="0">
              <a:solidFill>
                <a:srgbClr val="FFC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30952" y="2060848"/>
            <a:ext cx="8229600" cy="3672408"/>
          </a:xfrm>
        </p:spPr>
        <p:txBody>
          <a:bodyPr>
            <a:normAutofit/>
          </a:bodyPr>
          <a:lstStyle/>
          <a:p>
            <a:r>
              <a:rPr lang="sv-SE" sz="3000" dirty="0"/>
              <a:t>Några exempel:</a:t>
            </a:r>
          </a:p>
          <a:p>
            <a:endParaRPr lang="sv-SE" sz="1050" dirty="0" smtClean="0"/>
          </a:p>
          <a:p>
            <a:r>
              <a:rPr lang="sv-SE" sz="3000" dirty="0"/>
              <a:t>Tidsåtgång – Planerad tidsåtgång </a:t>
            </a:r>
          </a:p>
          <a:p>
            <a:endParaRPr lang="sv-SE" sz="1050" dirty="0" smtClean="0"/>
          </a:p>
          <a:p>
            <a:r>
              <a:rPr lang="sv-SE" sz="3000" dirty="0"/>
              <a:t>Akut – Akut operation </a:t>
            </a:r>
          </a:p>
          <a:p>
            <a:endParaRPr lang="sv-SE" sz="1050" dirty="0" smtClean="0"/>
          </a:p>
          <a:p>
            <a:r>
              <a:rPr lang="sv-SE" sz="3000" dirty="0" smtClean="0"/>
              <a:t>Anestesi </a:t>
            </a:r>
            <a:r>
              <a:rPr lang="sv-SE" sz="3000" dirty="0"/>
              <a:t>slut - Tid då patienten är tillräckligt stabil för att lämna </a:t>
            </a:r>
            <a:r>
              <a:rPr lang="sv-SE" sz="3000" dirty="0" err="1" smtClean="0"/>
              <a:t>opsal</a:t>
            </a:r>
            <a:endParaRPr lang="sv-SE" sz="3000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52" y="354573"/>
            <a:ext cx="1181100" cy="108585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61144"/>
            <a:ext cx="1850132" cy="90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41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/>
              <a:t>	    </a:t>
            </a:r>
            <a:r>
              <a:rPr lang="sv-SE" sz="3600" dirty="0" smtClean="0">
                <a:solidFill>
                  <a:srgbClr val="FFC000"/>
                </a:solidFill>
              </a:rPr>
              <a:t>VARIABLER SOM MAPPAS</a:t>
            </a:r>
            <a:endParaRPr lang="sv-SE" sz="3600" dirty="0">
              <a:solidFill>
                <a:srgbClr val="FFC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4184" y="2204864"/>
            <a:ext cx="8229600" cy="2880320"/>
          </a:xfrm>
        </p:spPr>
        <p:txBody>
          <a:bodyPr>
            <a:normAutofit/>
          </a:bodyPr>
          <a:lstStyle/>
          <a:p>
            <a:endParaRPr lang="sv-SE" sz="1050" dirty="0" smtClean="0"/>
          </a:p>
          <a:p>
            <a:r>
              <a:rPr lang="sv-SE" sz="3000" dirty="0" smtClean="0"/>
              <a:t>Diagnos: ICD10-SE</a:t>
            </a:r>
          </a:p>
          <a:p>
            <a:endParaRPr lang="sv-SE" sz="1050" dirty="0" smtClean="0"/>
          </a:p>
          <a:p>
            <a:r>
              <a:rPr lang="sv-SE" sz="3000" dirty="0"/>
              <a:t>Åtgärder: KVÅ </a:t>
            </a:r>
          </a:p>
          <a:p>
            <a:endParaRPr lang="sv-SE" sz="1050" dirty="0" smtClean="0"/>
          </a:p>
          <a:p>
            <a:r>
              <a:rPr lang="sv-SE" sz="3000" dirty="0"/>
              <a:t>Övriga: </a:t>
            </a:r>
            <a:r>
              <a:rPr lang="sv-SE" sz="3000" dirty="0" err="1"/>
              <a:t>SnomedCT</a:t>
            </a:r>
            <a:r>
              <a:rPr lang="sv-SE" sz="3000" dirty="0"/>
              <a:t> </a:t>
            </a:r>
          </a:p>
          <a:p>
            <a:endParaRPr lang="sv-SE" sz="2800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52" y="354573"/>
            <a:ext cx="1181100" cy="1085850"/>
          </a:xfrm>
          <a:prstGeom prst="rect">
            <a:avLst/>
          </a:prstGeom>
        </p:spPr>
      </p:pic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672" y="613544"/>
            <a:ext cx="1850132" cy="90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7448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>
                <a:solidFill>
                  <a:srgbClr val="FFC000"/>
                </a:solidFill>
              </a:rPr>
              <a:t>KVAR ATT GÖRA</a:t>
            </a:r>
            <a:endParaRPr lang="sv-SE" sz="3600" dirty="0">
              <a:solidFill>
                <a:srgbClr val="FFC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  <a:p>
            <a:r>
              <a:rPr lang="sv-SE" sz="3000" dirty="0" smtClean="0"/>
              <a:t>Några parametrar behöver förtydligas innan de kan hanteras.</a:t>
            </a:r>
            <a:endParaRPr lang="sv-SE" sz="300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52" y="354573"/>
            <a:ext cx="1181100" cy="108585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672" y="537920"/>
            <a:ext cx="1850132" cy="90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5335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2996952"/>
            <a:ext cx="7772400" cy="2772023"/>
          </a:xfrm>
        </p:spPr>
        <p:txBody>
          <a:bodyPr>
            <a:normAutofit/>
          </a:bodyPr>
          <a:lstStyle/>
          <a:p>
            <a:pPr algn="ctr"/>
            <a:r>
              <a:rPr lang="sv-SE" sz="4000" dirty="0" smtClean="0">
                <a:solidFill>
                  <a:srgbClr val="FFC000"/>
                </a:solidFill>
              </a:rPr>
              <a:t>Frågor? </a:t>
            </a:r>
            <a:endParaRPr lang="sv-SE" sz="4000" dirty="0">
              <a:solidFill>
                <a:srgbClr val="FFC000"/>
              </a:solidFill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58603"/>
            <a:ext cx="1181100" cy="108585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61144"/>
            <a:ext cx="1850132" cy="90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7405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r>
              <a:rPr lang="sv-SE" sz="3600" dirty="0" smtClean="0">
                <a:solidFill>
                  <a:srgbClr val="FFC000"/>
                </a:solidFill>
              </a:rPr>
              <a:t>Vilka är vi?</a:t>
            </a:r>
            <a:endParaRPr lang="sv-SE" sz="3600" dirty="0">
              <a:solidFill>
                <a:srgbClr val="FFC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2664296"/>
          </a:xfrm>
        </p:spPr>
        <p:txBody>
          <a:bodyPr>
            <a:normAutofit/>
          </a:bodyPr>
          <a:lstStyle/>
          <a:p>
            <a:r>
              <a:rPr lang="sv-SE" sz="30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Gunilla </a:t>
            </a:r>
            <a:r>
              <a:rPr lang="sv-SE" sz="3000" dirty="0" err="1">
                <a:solidFill>
                  <a:srgbClr val="FFC000"/>
                </a:solidFill>
                <a:latin typeface="+mj-lt"/>
                <a:ea typeface="+mj-ea"/>
                <a:cs typeface="+mj-cs"/>
              </a:rPr>
              <a:t>Siltberg</a:t>
            </a:r>
            <a:r>
              <a:rPr lang="sv-SE" sz="30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Lindqvist,</a:t>
            </a:r>
            <a:r>
              <a:rPr lang="sv-SE" sz="2400" dirty="0"/>
              <a:t> Informatiksamordnare, Landstinget Gävleborg, gunilla.siltberg.lindqvist@lg.se</a:t>
            </a:r>
            <a:endParaRPr lang="sv-SE" sz="2400" dirty="0" smtClean="0"/>
          </a:p>
          <a:p>
            <a:endParaRPr lang="sv-SE" sz="1050" dirty="0" smtClean="0"/>
          </a:p>
          <a:p>
            <a:r>
              <a:rPr lang="sv-SE" sz="300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Amra Halilovic,</a:t>
            </a:r>
            <a:r>
              <a:rPr lang="sv-SE" sz="2800" dirty="0" smtClean="0"/>
              <a:t> </a:t>
            </a:r>
            <a:r>
              <a:rPr lang="sv-SE" sz="2400" dirty="0"/>
              <a:t>Informatikstrateg, Landstinget Dalarna, amra.halilovic@ltdalarna.se 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31788"/>
            <a:ext cx="1181100" cy="108585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61144"/>
            <a:ext cx="1850132" cy="90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Gunilla Siltberg Lindqvist och Amra Halilovic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355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r>
              <a:rPr lang="sv-SE" sz="3600" dirty="0" smtClean="0">
                <a:solidFill>
                  <a:srgbClr val="FFC000"/>
                </a:solidFill>
              </a:rPr>
              <a:t>IDAG: </a:t>
            </a:r>
            <a:endParaRPr lang="sv-SE" sz="3600" dirty="0">
              <a:solidFill>
                <a:srgbClr val="FFC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266429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sz="3000" dirty="0" smtClean="0"/>
              <a:t>Uppdrag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3000" dirty="0" smtClean="0"/>
              <a:t>Tillvägagångssätt 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3000" dirty="0" smtClean="0"/>
              <a:t>Några exempel 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31788"/>
            <a:ext cx="1181100" cy="108585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61144"/>
            <a:ext cx="1850132" cy="90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Gunilla Siltberg Lindqvist och Amra Halilovic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526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>
                <a:solidFill>
                  <a:srgbClr val="FFC000"/>
                </a:solidFill>
              </a:rPr>
              <a:t>UPPDRAG</a:t>
            </a:r>
            <a:endParaRPr lang="sv-SE" sz="3600" dirty="0">
              <a:solidFill>
                <a:srgbClr val="FFC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032248"/>
            <a:ext cx="8229600" cy="3917032"/>
          </a:xfrm>
        </p:spPr>
        <p:txBody>
          <a:bodyPr>
            <a:normAutofit/>
          </a:bodyPr>
          <a:lstStyle/>
          <a:p>
            <a:r>
              <a:rPr lang="sv-SE" sz="3000" dirty="0"/>
              <a:t>Uppdragsgivare: SKL (Nationella Programmet för Datainsamling)</a:t>
            </a:r>
          </a:p>
          <a:p>
            <a:endParaRPr lang="sv-SE" sz="1100" dirty="0"/>
          </a:p>
          <a:p>
            <a:r>
              <a:rPr lang="sv-SE" sz="3000" dirty="0" smtClean="0"/>
              <a:t>Programmets syfte: </a:t>
            </a:r>
            <a:r>
              <a:rPr lang="sv-SE" sz="3000" dirty="0"/>
              <a:t>Att främja förenklad datainsamling till kvalitetsregister och begränsa </a:t>
            </a:r>
            <a:r>
              <a:rPr lang="sv-SE" sz="3000" dirty="0" smtClean="0"/>
              <a:t>dubbelregistrering </a:t>
            </a:r>
          </a:p>
          <a:p>
            <a:endParaRPr lang="sv-SE" sz="1050" dirty="0" smtClean="0"/>
          </a:p>
          <a:p>
            <a:r>
              <a:rPr lang="sv-SE" sz="3000" dirty="0" smtClean="0"/>
              <a:t>Direktiv: följa Nationellt fackspråk </a:t>
            </a:r>
            <a:endParaRPr lang="sv-SE" dirty="0" smtClean="0"/>
          </a:p>
          <a:p>
            <a:endParaRPr lang="sv-SE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4638"/>
            <a:ext cx="1181100" cy="108585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61144"/>
            <a:ext cx="1850132" cy="90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75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2656" y="980728"/>
            <a:ext cx="8229600" cy="1143000"/>
          </a:xfrm>
        </p:spPr>
        <p:txBody>
          <a:bodyPr>
            <a:normAutofit/>
          </a:bodyPr>
          <a:lstStyle/>
          <a:p>
            <a:r>
              <a:rPr lang="sv-SE" sz="3000" dirty="0" smtClean="0">
                <a:solidFill>
                  <a:srgbClr val="FFC000"/>
                </a:solidFill>
              </a:rPr>
              <a:t>GEMENSAM INFORMATIONSSTURKTUR</a:t>
            </a:r>
            <a:endParaRPr lang="sv-SE" sz="3000" dirty="0">
              <a:solidFill>
                <a:srgbClr val="FFC000"/>
              </a:solidFill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4638"/>
            <a:ext cx="1181100" cy="1085850"/>
          </a:xfrm>
          <a:prstGeom prst="rect">
            <a:avLst/>
          </a:prstGeom>
        </p:spPr>
      </p:pic>
      <p:graphicFrame>
        <p:nvGraphicFramePr>
          <p:cNvPr id="12" name="Tabell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919466"/>
              </p:ext>
            </p:extLst>
          </p:nvPr>
        </p:nvGraphicFramePr>
        <p:xfrm>
          <a:off x="251520" y="2276872"/>
          <a:ext cx="856895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584176"/>
                <a:gridCol w="2178242"/>
                <a:gridCol w="2142238"/>
              </a:tblGrid>
              <a:tr h="648072">
                <a:tc>
                  <a:txBody>
                    <a:bodyPr/>
                    <a:lstStyle/>
                    <a:p>
                      <a:r>
                        <a:rPr lang="sv-SE" sz="18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Nationell informationsstruktur (NI)</a:t>
                      </a:r>
                      <a:endParaRPr lang="sv-SE" sz="1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EC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Snomed</a:t>
                      </a:r>
                      <a:r>
                        <a:rPr lang="sv-SE" sz="18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CT </a:t>
                      </a:r>
                      <a:endParaRPr lang="sv-SE" sz="1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EC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Termbanken </a:t>
                      </a:r>
                      <a:endParaRPr lang="sv-SE" sz="1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EC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i="0" u="none" strike="noStrike" kern="12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Klassifikationer </a:t>
                      </a:r>
                      <a:endParaRPr lang="sv-SE" sz="1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EC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ell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583554"/>
              </p:ext>
            </p:extLst>
          </p:nvPr>
        </p:nvGraphicFramePr>
        <p:xfrm>
          <a:off x="251520" y="3207256"/>
          <a:ext cx="8568952" cy="365760"/>
        </p:xfrm>
        <a:graphic>
          <a:graphicData uri="http://schemas.openxmlformats.org/drawingml/2006/table">
            <a:tbl>
              <a:tblPr/>
              <a:tblGrid>
                <a:gridCol w="8568952"/>
              </a:tblGrid>
              <a:tr h="288032"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Verksamhetskomponenter, exempelvis: </a:t>
                      </a:r>
                      <a:endParaRPr lang="sv-SE" dirty="0">
                        <a:solidFill>
                          <a:schemeClr val="bg1">
                            <a:lumMod val="6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mpd="sng">
                      <a:solidFill>
                        <a:srgbClr val="FFECD9"/>
                      </a:solidFill>
                      <a:prstDash val="solid"/>
                    </a:lnL>
                    <a:lnR w="6350" cmpd="sng">
                      <a:solidFill>
                        <a:srgbClr val="FFECD9"/>
                      </a:solidFill>
                      <a:prstDash val="solid"/>
                    </a:lnR>
                    <a:lnT w="6350" cmpd="sng">
                      <a:solidFill>
                        <a:srgbClr val="FFECD9"/>
                      </a:solidFill>
                      <a:prstDash val="solid"/>
                    </a:lnT>
                    <a:lnB w="6350" cmpd="sng">
                      <a:solidFill>
                        <a:srgbClr val="FFECD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ell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815619"/>
              </p:ext>
            </p:extLst>
          </p:nvPr>
        </p:nvGraphicFramePr>
        <p:xfrm>
          <a:off x="193304" y="3619088"/>
          <a:ext cx="8568952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8291"/>
                <a:gridCol w="1666185"/>
                <a:gridCol w="2142238"/>
                <a:gridCol w="2142238"/>
              </a:tblGrid>
              <a:tr h="64807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Processmodeller  </a:t>
                      </a:r>
                    </a:p>
                    <a:p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Begreppsmodeller </a:t>
                      </a:r>
                    </a:p>
                    <a:p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Informationsmodeller </a:t>
                      </a:r>
                    </a:p>
                    <a:p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Metoder </a:t>
                      </a:r>
                    </a:p>
                    <a:p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Processer, rutiner &amp; checklistor </a:t>
                      </a:r>
                      <a:endParaRPr lang="sv-SE" sz="1800" b="0" i="0" u="none" strike="noStrike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</a:t>
                      </a:r>
                      <a:r>
                        <a:rPr lang="sv-SE" sz="1600" b="0" i="0" u="none" strike="noStrike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Snomed</a:t>
                      </a:r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CT </a:t>
                      </a:r>
                    </a:p>
                    <a:p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Urval </a:t>
                      </a:r>
                    </a:p>
                    <a:p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Språkliga riktlinjer </a:t>
                      </a:r>
                    </a:p>
                    <a:p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Metoder </a:t>
                      </a:r>
                    </a:p>
                    <a:p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Processer, rutiner &amp; checklistor</a:t>
                      </a:r>
                      <a:endParaRPr lang="sv-SE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Termposter </a:t>
                      </a:r>
                    </a:p>
                    <a:p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Läsanvisningar, handbok, instruktioner </a:t>
                      </a:r>
                    </a:p>
                    <a:p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Metoder </a:t>
                      </a:r>
                    </a:p>
                    <a:p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Processer, rutiner &amp; checklistor  </a:t>
                      </a:r>
                      <a:endParaRPr lang="sv-SE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ICD-10-SE, KVÅ. ICF, ICF-CY </a:t>
                      </a:r>
                      <a:r>
                        <a:rPr lang="sv-SE" sz="1600" b="0" i="0" u="none" strike="noStrike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mfl</a:t>
                      </a:r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Koder och kodtexter </a:t>
                      </a:r>
                    </a:p>
                    <a:p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Anvisningar </a:t>
                      </a:r>
                    </a:p>
                    <a:p>
                      <a:r>
                        <a:rPr lang="sv-SE" sz="1600" b="0" i="0" u="none" strike="noStrike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 Processer, rutiner &amp; checklistor </a:t>
                      </a:r>
                      <a:endParaRPr lang="sv-SE" sz="1800" b="0" i="0" u="none" strike="noStrike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053" y="366311"/>
            <a:ext cx="1850132" cy="90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091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>
                <a:solidFill>
                  <a:srgbClr val="FFC000"/>
                </a:solidFill>
              </a:rPr>
              <a:t>Helheten</a:t>
            </a:r>
            <a:endParaRPr lang="sv-SE" sz="3600" dirty="0">
              <a:solidFill>
                <a:srgbClr val="FFC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3701008"/>
          </a:xfrm>
        </p:spPr>
        <p:txBody>
          <a:bodyPr>
            <a:normAutofit/>
          </a:bodyPr>
          <a:lstStyle/>
          <a:p>
            <a:r>
              <a:rPr lang="sv-SE" sz="3000" dirty="0" smtClean="0"/>
              <a:t>Utifrån:</a:t>
            </a:r>
          </a:p>
          <a:p>
            <a:endParaRPr lang="sv-SE" sz="1000" dirty="0" smtClean="0"/>
          </a:p>
          <a:p>
            <a:pPr lvl="1"/>
            <a:r>
              <a:rPr lang="sv-SE" sz="2600" dirty="0"/>
              <a:t>Vårt uppdrag</a:t>
            </a:r>
          </a:p>
          <a:p>
            <a:pPr lvl="1"/>
            <a:r>
              <a:rPr lang="sv-SE" sz="2600" dirty="0"/>
              <a:t>Samtal med Gunnar Enlund</a:t>
            </a:r>
          </a:p>
          <a:p>
            <a:pPr lvl="1"/>
            <a:r>
              <a:rPr lang="sv-SE" sz="2600" dirty="0" smtClean="0"/>
              <a:t>Våra yrkeserfarenheter</a:t>
            </a:r>
            <a:endParaRPr lang="sv-SE" sz="2600" dirty="0"/>
          </a:p>
          <a:p>
            <a:pPr lvl="1"/>
            <a:r>
              <a:rPr lang="sv-SE" sz="2600" dirty="0" smtClean="0"/>
              <a:t>Landstinget Dalarna - projekt med direkt överföring</a:t>
            </a:r>
            <a:endParaRPr lang="sv-SE" sz="2600" dirty="0"/>
          </a:p>
          <a:p>
            <a:endParaRPr lang="sv-SE" sz="1000" dirty="0" smtClean="0"/>
          </a:p>
          <a:p>
            <a:r>
              <a:rPr lang="sv-SE" sz="3000" dirty="0"/>
              <a:t>”Se över hela registret”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4638"/>
            <a:ext cx="1181100" cy="108585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61144"/>
            <a:ext cx="1850132" cy="90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38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>
                <a:solidFill>
                  <a:srgbClr val="FFC000"/>
                </a:solidFill>
              </a:rPr>
              <a:t>VÅRT TILLVÄGAGÅNGSSÄTT</a:t>
            </a:r>
            <a:endParaRPr lang="sv-SE" sz="3600" dirty="0">
              <a:solidFill>
                <a:srgbClr val="FFC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sz="3000" dirty="0"/>
              <a:t>Uppställning av variabellista </a:t>
            </a:r>
            <a:endParaRPr lang="sv-SE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sv-SE" sz="3000" dirty="0" smtClean="0"/>
              <a:t>Individuell </a:t>
            </a:r>
            <a:r>
              <a:rPr lang="sv-SE" sz="3000" dirty="0"/>
              <a:t>mappning på varsitt </a:t>
            </a:r>
            <a:r>
              <a:rPr lang="sv-SE" sz="3000" dirty="0" smtClean="0"/>
              <a:t>håll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3000" dirty="0" smtClean="0"/>
              <a:t>Gemensam </a:t>
            </a:r>
            <a:r>
              <a:rPr lang="sv-SE" sz="3000" smtClean="0"/>
              <a:t>genomgång</a:t>
            </a:r>
            <a:r>
              <a:rPr lang="sv-SE" sz="3000" smtClean="0"/>
              <a:t> </a:t>
            </a:r>
            <a:endParaRPr lang="sv-SE" sz="30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sv-SE" sz="3000" dirty="0" smtClean="0"/>
              <a:t>Avstämning </a:t>
            </a:r>
            <a:r>
              <a:rPr lang="sv-SE" sz="3000" dirty="0"/>
              <a:t>med </a:t>
            </a:r>
            <a:r>
              <a:rPr lang="sv-SE" sz="3000" dirty="0" smtClean="0"/>
              <a:t>SKL och registerhållaren </a:t>
            </a:r>
            <a:endParaRPr lang="sv-SE" sz="3000" dirty="0"/>
          </a:p>
          <a:p>
            <a:pPr marL="514350" indent="-514350">
              <a:buFont typeface="+mj-lt"/>
              <a:buAutoNum type="arabicPeriod"/>
            </a:pPr>
            <a:r>
              <a:rPr lang="sv-SE" sz="3000" dirty="0" smtClean="0"/>
              <a:t>Överlämning </a:t>
            </a:r>
            <a:r>
              <a:rPr lang="sv-SE" sz="3000" dirty="0"/>
              <a:t>till </a:t>
            </a:r>
            <a:r>
              <a:rPr lang="sv-SE" sz="3000" dirty="0" smtClean="0"/>
              <a:t>registerhållaren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3000" dirty="0" smtClean="0"/>
              <a:t>Presentation </a:t>
            </a:r>
            <a:r>
              <a:rPr lang="sv-SE" sz="3000" dirty="0"/>
              <a:t>(idag) </a:t>
            </a:r>
            <a:endParaRPr lang="sv-SE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sv-SE" sz="3000" dirty="0" smtClean="0"/>
              <a:t>Överlämning </a:t>
            </a:r>
            <a:r>
              <a:rPr lang="sv-SE" sz="3000" dirty="0"/>
              <a:t>till SKL – för granskning av tredje part </a:t>
            </a:r>
          </a:p>
          <a:p>
            <a:pPr marL="514350" indent="-514350">
              <a:buFont typeface="+mj-lt"/>
              <a:buAutoNum type="arabicPeriod"/>
            </a:pPr>
            <a:endParaRPr lang="sv-SE" sz="1800" dirty="0" smtClean="0"/>
          </a:p>
          <a:p>
            <a:pPr marL="514350" indent="-514350"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buFont typeface="+mj-lt"/>
              <a:buAutoNum type="arabicPeriod"/>
            </a:pPr>
            <a:endParaRPr lang="sv-SE" sz="24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31788"/>
            <a:ext cx="1181100" cy="108585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61144"/>
            <a:ext cx="1706116" cy="90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031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>
                <a:solidFill>
                  <a:srgbClr val="FFC000"/>
                </a:solidFill>
              </a:rPr>
              <a:t>HUR HAR VI GJORT?</a:t>
            </a:r>
            <a:endParaRPr lang="sv-SE" sz="3600" dirty="0">
              <a:solidFill>
                <a:srgbClr val="FFC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sz="3000" dirty="0"/>
              <a:t>N</a:t>
            </a:r>
            <a:r>
              <a:rPr lang="sv-SE" sz="3000" dirty="0" smtClean="0"/>
              <a:t>ationella eller lokala variabler </a:t>
            </a:r>
          </a:p>
          <a:p>
            <a:pPr marL="514350" indent="-514350">
              <a:buFont typeface="+mj-lt"/>
              <a:buAutoNum type="arabicPeriod"/>
            </a:pPr>
            <a:endParaRPr lang="sv-SE" sz="1050" dirty="0" smtClean="0"/>
          </a:p>
          <a:p>
            <a:pPr marL="514350" indent="-514350">
              <a:buFont typeface="+mj-lt"/>
              <a:buAutoNum type="arabicPeriod"/>
            </a:pPr>
            <a:r>
              <a:rPr lang="sv-SE" sz="3000" dirty="0"/>
              <a:t>Variabler som ej </a:t>
            </a:r>
            <a:r>
              <a:rPr lang="sv-SE" sz="3000" dirty="0" err="1"/>
              <a:t>mappas</a:t>
            </a:r>
            <a:endParaRPr lang="sv-SE" sz="3000" dirty="0"/>
          </a:p>
          <a:p>
            <a:pPr marL="514350" indent="-514350">
              <a:buFont typeface="+mj-lt"/>
              <a:buAutoNum type="arabicPeriod"/>
            </a:pPr>
            <a:endParaRPr lang="sv-SE" sz="1000" dirty="0"/>
          </a:p>
          <a:p>
            <a:pPr marL="514350" indent="-514350">
              <a:buFont typeface="+mj-lt"/>
              <a:buAutoNum type="arabicPeriod"/>
            </a:pPr>
            <a:r>
              <a:rPr lang="sv-SE" sz="3000" dirty="0"/>
              <a:t>HSA – Id</a:t>
            </a:r>
          </a:p>
          <a:p>
            <a:pPr marL="514350" indent="-514350">
              <a:buFont typeface="+mj-lt"/>
              <a:buAutoNum type="arabicPeriod"/>
            </a:pPr>
            <a:endParaRPr lang="sv-SE" sz="1050" dirty="0" smtClean="0"/>
          </a:p>
          <a:p>
            <a:pPr marL="514350" indent="-514350">
              <a:buFont typeface="+mj-lt"/>
              <a:buAutoNum type="arabicPeriod"/>
            </a:pPr>
            <a:r>
              <a:rPr lang="sv-SE" sz="3000" dirty="0"/>
              <a:t>”SPOR – </a:t>
            </a:r>
            <a:r>
              <a:rPr lang="sv-SE" sz="3000" dirty="0" err="1"/>
              <a:t>kodverk</a:t>
            </a:r>
            <a:r>
              <a:rPr lang="sv-SE" sz="3000" dirty="0"/>
              <a:t>” </a:t>
            </a:r>
          </a:p>
          <a:p>
            <a:pPr marL="514350" indent="-514350">
              <a:buFont typeface="+mj-lt"/>
              <a:buAutoNum type="arabicPeriod"/>
            </a:pPr>
            <a:endParaRPr lang="sv-SE" sz="1100" dirty="0"/>
          </a:p>
          <a:p>
            <a:pPr marL="514350" indent="-514350">
              <a:buFont typeface="+mj-lt"/>
              <a:buAutoNum type="arabicPeriod"/>
            </a:pPr>
            <a:r>
              <a:rPr lang="sv-SE" sz="3000" dirty="0"/>
              <a:t>Otydliga begrepp</a:t>
            </a:r>
          </a:p>
          <a:p>
            <a:pPr marL="514350" indent="-514350">
              <a:buFont typeface="+mj-lt"/>
              <a:buAutoNum type="arabicPeriod"/>
            </a:pPr>
            <a:endParaRPr lang="sv-SE" sz="1050" dirty="0" smtClean="0"/>
          </a:p>
          <a:p>
            <a:pPr marL="514350" indent="-514350">
              <a:buFont typeface="+mj-lt"/>
              <a:buAutoNum type="arabicPeriod"/>
            </a:pPr>
            <a:r>
              <a:rPr lang="sv-SE" sz="3000" dirty="0"/>
              <a:t>Variabler som </a:t>
            </a:r>
            <a:r>
              <a:rPr lang="sv-SE" sz="3000" dirty="0" err="1"/>
              <a:t>mappas</a:t>
            </a:r>
            <a:r>
              <a:rPr lang="sv-SE" sz="3000" dirty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sv-SE" sz="1000" i="1" dirty="0" smtClean="0"/>
          </a:p>
          <a:p>
            <a:pPr marL="514350" indent="-514350">
              <a:buFont typeface="+mj-lt"/>
              <a:buAutoNum type="arabicPeriod"/>
            </a:pPr>
            <a:endParaRPr lang="sv-SE" sz="1050" dirty="0" smtClean="0"/>
          </a:p>
          <a:p>
            <a:pPr marL="514350" indent="-514350">
              <a:buFont typeface="+mj-lt"/>
              <a:buAutoNum type="arabicPeriod"/>
            </a:pPr>
            <a:endParaRPr lang="sv-SE" sz="1050" dirty="0" smtClean="0"/>
          </a:p>
          <a:p>
            <a:pPr marL="0" indent="0">
              <a:buNone/>
            </a:pPr>
            <a:endParaRPr lang="sv-SE" dirty="0"/>
          </a:p>
          <a:p>
            <a:pPr marL="514350" indent="-514350">
              <a:buFont typeface="+mj-lt"/>
              <a:buAutoNum type="arabicPeriod"/>
            </a:pPr>
            <a:endParaRPr lang="sv-SE" dirty="0" smtClean="0"/>
          </a:p>
          <a:p>
            <a:pPr marL="400050" lvl="1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52" y="354573"/>
            <a:ext cx="1181100" cy="108585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61144"/>
            <a:ext cx="1850132" cy="90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918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dirty="0" smtClean="0">
                <a:solidFill>
                  <a:srgbClr val="FFC000"/>
                </a:solidFill>
              </a:rPr>
              <a:t>NATIONELLA ELLER </a:t>
            </a:r>
            <a:br>
              <a:rPr lang="sv-SE" sz="3600" dirty="0" smtClean="0">
                <a:solidFill>
                  <a:srgbClr val="FFC000"/>
                </a:solidFill>
              </a:rPr>
            </a:br>
            <a:r>
              <a:rPr lang="sv-SE" sz="3600" dirty="0" smtClean="0">
                <a:solidFill>
                  <a:srgbClr val="FFC000"/>
                </a:solidFill>
              </a:rPr>
              <a:t>LOKALA VARIABLER </a:t>
            </a:r>
            <a:endParaRPr lang="sv-SE" sz="3600" dirty="0">
              <a:solidFill>
                <a:srgbClr val="FFC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44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3000" dirty="0" smtClean="0"/>
              <a:t>Exempel på lokala variabler: </a:t>
            </a:r>
          </a:p>
          <a:p>
            <a:pPr marL="0" indent="0">
              <a:buNone/>
            </a:pPr>
            <a:endParaRPr lang="sv-SE" sz="1050" dirty="0" smtClean="0"/>
          </a:p>
          <a:p>
            <a:r>
              <a:rPr lang="sv-SE" sz="2600" dirty="0"/>
              <a:t>Ingreppsgrupp</a:t>
            </a:r>
          </a:p>
          <a:p>
            <a:pPr fontAlgn="t"/>
            <a:r>
              <a:rPr lang="sv-SE" sz="2600" dirty="0"/>
              <a:t>Utbildning extern</a:t>
            </a:r>
          </a:p>
          <a:p>
            <a:pPr fontAlgn="t"/>
            <a:r>
              <a:rPr lang="sv-SE" sz="2600" dirty="0"/>
              <a:t>Utbildning intern </a:t>
            </a:r>
          </a:p>
          <a:p>
            <a:pPr fontAlgn="t"/>
            <a:r>
              <a:rPr lang="sv-SE" sz="2600" dirty="0"/>
              <a:t>Utbildning post-</a:t>
            </a:r>
            <a:r>
              <a:rPr lang="sv-SE" sz="2600" dirty="0" err="1"/>
              <a:t>op</a:t>
            </a:r>
            <a:r>
              <a:rPr lang="sv-SE" sz="2600" dirty="0"/>
              <a:t> </a:t>
            </a:r>
          </a:p>
          <a:p>
            <a:pPr fontAlgn="t"/>
            <a:r>
              <a:rPr lang="sv-SE" sz="2600" dirty="0"/>
              <a:t>Bokningsbar utrustning</a:t>
            </a:r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52" y="354573"/>
            <a:ext cx="1181100" cy="108585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61144"/>
            <a:ext cx="1850132" cy="90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Gunilla Siltberg Lindqvist och Amra Halilovic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6CA3C-5264-4ACE-AD04-A9C4FAA057B8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034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504</Words>
  <Application>Microsoft Office PowerPoint</Application>
  <PresentationFormat>Bildspel på skärmen (4:3)</PresentationFormat>
  <Paragraphs>171</Paragraphs>
  <Slides>16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17" baseType="lpstr">
      <vt:lpstr>Office-tema</vt:lpstr>
      <vt:lpstr>Mappning mellan SPOR och Nationellt fackspråk</vt:lpstr>
      <vt:lpstr>Vilka är vi?</vt:lpstr>
      <vt:lpstr>IDAG: </vt:lpstr>
      <vt:lpstr>UPPDRAG</vt:lpstr>
      <vt:lpstr>GEMENSAM INFORMATIONSSTURKTUR</vt:lpstr>
      <vt:lpstr>Helheten</vt:lpstr>
      <vt:lpstr>VÅRT TILLVÄGAGÅNGSSÄTT</vt:lpstr>
      <vt:lpstr>HUR HAR VI GJORT?</vt:lpstr>
      <vt:lpstr>NATIONELLA ELLER  LOKALA VARIABLER </vt:lpstr>
      <vt:lpstr>VARIABLER SOM EJ MAPPAS</vt:lpstr>
      <vt:lpstr>HSA – Id </vt:lpstr>
      <vt:lpstr>SPOR - kodverk</vt:lpstr>
      <vt:lpstr>          OTYDLIGA BEGREPP</vt:lpstr>
      <vt:lpstr>     VARIABLER SOM MAPPAS</vt:lpstr>
      <vt:lpstr>KVAR ATT GÖRA</vt:lpstr>
      <vt:lpstr>Frågor? </vt:lpstr>
    </vt:vector>
  </TitlesOfParts>
  <Company>Landstinget Gävleborg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 –  mappning Snomed CT</dc:title>
  <dc:creator>gl08016;Amra Halilovic</dc:creator>
  <cp:lastModifiedBy>Spetz, Peter</cp:lastModifiedBy>
  <cp:revision>118</cp:revision>
  <dcterms:created xsi:type="dcterms:W3CDTF">2014-06-10T08:18:55Z</dcterms:created>
  <dcterms:modified xsi:type="dcterms:W3CDTF">2014-10-24T10:37:51Z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1237374889</vt:i4>
  </property>
  <property fmtid="{D5CDD505-2E9C-101B-9397-08002B2CF9AE}" pid="3" name="_NewReviewCycle">
    <vt:lpwstr/>
  </property>
  <property fmtid="{D5CDD505-2E9C-101B-9397-08002B2CF9AE}" pid="4" name="_EmailSubject">
    <vt:lpwstr>SPOR</vt:lpwstr>
  </property>
  <property fmtid="{D5CDD505-2E9C-101B-9397-08002B2CF9AE}" pid="5" name="_AuthorEmail">
    <vt:lpwstr>gunilla.siltberg.lindqvist@lg.se</vt:lpwstr>
  </property>
  <property fmtid="{D5CDD505-2E9C-101B-9397-08002B2CF9AE}" pid="6" name="_AuthorEmailDisplayName">
    <vt:lpwstr>Siltberg Lindqvist Gunilla - LOV - Vårdkvalitet</vt:lpwstr>
  </property>
  <property fmtid="{D5CDD505-2E9C-101B-9397-08002B2CF9AE}" pid="7" name="_PreviousAdHocReviewCycleID">
    <vt:i4>398780459</vt:i4>
  </property>
</Properties>
</file>